
<file path=[Content_Types].xml><?xml version="1.0" encoding="utf-8"?>
<Types xmlns="http://schemas.openxmlformats.org/package/2006/content-types">
  <Default Extension="jpeg" ContentType="image/jpeg"/>
  <Default Extension="jpg" ContentType="image/jpeg"/>
  <Default Extension="mov" ContentType="video/quicktime"/>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2.xml" ContentType="application/vnd.openxmlformats-officedocument.drawingml.chartshape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4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3693" r:id="rId5"/>
  </p:sldMasterIdLst>
  <p:notesMasterIdLst>
    <p:notesMasterId r:id="rId54"/>
  </p:notesMasterIdLst>
  <p:handoutMasterIdLst>
    <p:handoutMasterId r:id="rId55"/>
  </p:handoutMasterIdLst>
  <p:sldIdLst>
    <p:sldId id="304" r:id="rId6"/>
    <p:sldId id="352" r:id="rId7"/>
    <p:sldId id="314" r:id="rId8"/>
    <p:sldId id="343" r:id="rId9"/>
    <p:sldId id="300" r:id="rId10"/>
    <p:sldId id="323" r:id="rId11"/>
    <p:sldId id="288" r:id="rId12"/>
    <p:sldId id="296" r:id="rId13"/>
    <p:sldId id="299" r:id="rId14"/>
    <p:sldId id="308" r:id="rId15"/>
    <p:sldId id="317" r:id="rId16"/>
    <p:sldId id="318" r:id="rId17"/>
    <p:sldId id="319" r:id="rId18"/>
    <p:sldId id="328" r:id="rId19"/>
    <p:sldId id="321" r:id="rId20"/>
    <p:sldId id="320" r:id="rId21"/>
    <p:sldId id="303" r:id="rId22"/>
    <p:sldId id="268" r:id="rId23"/>
    <p:sldId id="324" r:id="rId24"/>
    <p:sldId id="326" r:id="rId25"/>
    <p:sldId id="327" r:id="rId26"/>
    <p:sldId id="306" r:id="rId27"/>
    <p:sldId id="330" r:id="rId28"/>
    <p:sldId id="329" r:id="rId29"/>
    <p:sldId id="331" r:id="rId30"/>
    <p:sldId id="332" r:id="rId31"/>
    <p:sldId id="333" r:id="rId32"/>
    <p:sldId id="334" r:id="rId33"/>
    <p:sldId id="335" r:id="rId34"/>
    <p:sldId id="338" r:id="rId35"/>
    <p:sldId id="337" r:id="rId36"/>
    <p:sldId id="339" r:id="rId37"/>
    <p:sldId id="340" r:id="rId38"/>
    <p:sldId id="341" r:id="rId39"/>
    <p:sldId id="342" r:id="rId40"/>
    <p:sldId id="344" r:id="rId41"/>
    <p:sldId id="346" r:id="rId42"/>
    <p:sldId id="345" r:id="rId43"/>
    <p:sldId id="347" r:id="rId44"/>
    <p:sldId id="336" r:id="rId45"/>
    <p:sldId id="348" r:id="rId46"/>
    <p:sldId id="349" r:id="rId47"/>
    <p:sldId id="350" r:id="rId48"/>
    <p:sldId id="322" r:id="rId49"/>
    <p:sldId id="351" r:id="rId50"/>
    <p:sldId id="313" r:id="rId51"/>
    <p:sldId id="275" r:id="rId52"/>
    <p:sldId id="305" r:id="rId53"/>
  </p:sldIdLst>
  <p:sldSz cx="12192000" cy="6858000"/>
  <p:notesSz cx="6954838" cy="93091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7B5225C5-3B79-49CA-8F19-6EB336AA7691}">
          <p14:sldIdLst>
            <p14:sldId id="304"/>
            <p14:sldId id="352"/>
            <p14:sldId id="314"/>
            <p14:sldId id="343"/>
            <p14:sldId id="300"/>
            <p14:sldId id="323"/>
            <p14:sldId id="288"/>
            <p14:sldId id="296"/>
            <p14:sldId id="299"/>
            <p14:sldId id="308"/>
            <p14:sldId id="317"/>
            <p14:sldId id="318"/>
            <p14:sldId id="319"/>
            <p14:sldId id="328"/>
            <p14:sldId id="321"/>
            <p14:sldId id="320"/>
            <p14:sldId id="303"/>
            <p14:sldId id="268"/>
            <p14:sldId id="324"/>
            <p14:sldId id="326"/>
            <p14:sldId id="327"/>
            <p14:sldId id="306"/>
            <p14:sldId id="330"/>
            <p14:sldId id="329"/>
            <p14:sldId id="331"/>
            <p14:sldId id="332"/>
            <p14:sldId id="333"/>
            <p14:sldId id="334"/>
            <p14:sldId id="335"/>
            <p14:sldId id="338"/>
            <p14:sldId id="337"/>
            <p14:sldId id="339"/>
            <p14:sldId id="340"/>
            <p14:sldId id="341"/>
            <p14:sldId id="342"/>
            <p14:sldId id="344"/>
            <p14:sldId id="346"/>
            <p14:sldId id="345"/>
            <p14:sldId id="347"/>
            <p14:sldId id="336"/>
            <p14:sldId id="348"/>
            <p14:sldId id="349"/>
            <p14:sldId id="350"/>
            <p14:sldId id="322"/>
            <p14:sldId id="351"/>
            <p14:sldId id="313"/>
            <p14:sldId id="275"/>
            <p14:sldId id="305"/>
          </p14:sldIdLst>
        </p14:section>
      </p14:sectionLst>
    </p:ex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3750" autoAdjust="0"/>
  </p:normalViewPr>
  <p:slideViewPr>
    <p:cSldViewPr snapToGrid="0">
      <p:cViewPr varScale="1">
        <p:scale>
          <a:sx n="58" d="100"/>
          <a:sy n="58" d="100"/>
        </p:scale>
        <p:origin x="988" y="80"/>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2792"/>
    </p:cViewPr>
  </p:sorterViewPr>
  <p:notesViewPr>
    <p:cSldViewPr snapToGrid="0">
      <p:cViewPr varScale="1">
        <p:scale>
          <a:sx n="44" d="100"/>
          <a:sy n="44" d="100"/>
        </p:scale>
        <p:origin x="2832" y="2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handoutMaster" Target="handoutMasters/handoutMaster1.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viewProps" Target="viewProps.xml"/><Relationship Id="rId5" Type="http://schemas.openxmlformats.org/officeDocument/2006/relationships/slideMaster" Target="slideMasters/slideMaster2.xml"/><Relationship Id="rId61" Type="http://schemas.microsoft.com/office/2018/10/relationships/authors" Target="authors.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commentAuthors" Target="commentAuthor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theme" Target="theme/theme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presProps" Target="presProps.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prstClr val="black">
                    <a:lumMod val="65000"/>
                    <a:lumOff val="35000"/>
                  </a:prstClr>
                </a:solidFill>
                <a:latin typeface="+mn-lt"/>
                <a:ea typeface="+mn-ea"/>
                <a:cs typeface="+mn-cs"/>
              </a:defRPr>
            </a:pPr>
            <a:r>
              <a:rPr lang="en-US" sz="1800" b="0" dirty="0">
                <a:effectLst/>
              </a:rPr>
              <a:t>Employment Status</a:t>
            </a:r>
            <a:endParaRPr lang="en-US" dirty="0">
              <a:effectLst/>
            </a:endParaRPr>
          </a:p>
          <a:p>
            <a:pPr marL="0" marR="0" lvl="0" indent="0" algn="ctr" defTabSz="914400" rtl="0" eaLnBrk="1" fontAlgn="auto" latinLnBrk="0" hangingPunct="1">
              <a:lnSpc>
                <a:spcPct val="100000"/>
              </a:lnSpc>
              <a:spcBef>
                <a:spcPts val="0"/>
              </a:spcBef>
              <a:spcAft>
                <a:spcPts val="0"/>
              </a:spcAft>
              <a:buClrTx/>
              <a:buSzTx/>
              <a:buFontTx/>
              <a:buNone/>
              <a:tabLst/>
              <a:defRPr>
                <a:solidFill>
                  <a:prstClr val="black">
                    <a:lumMod val="65000"/>
                    <a:lumOff val="35000"/>
                  </a:prstClr>
                </a:solidFill>
              </a:defRPr>
            </a:pPr>
            <a:endParaRPr lang="en-US" dirty="0"/>
          </a:p>
        </c:rich>
      </c:tx>
      <c:layout>
        <c:manualLayout>
          <c:xMode val="edge"/>
          <c:yMode val="edge"/>
          <c:x val="0.23248088479325305"/>
          <c:y val="3.4688434245921294E-2"/>
        </c:manualLayout>
      </c:layout>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prstClr val="black">
                  <a:lumMod val="65000"/>
                  <a:lumOff val="35000"/>
                </a:prstClr>
              </a:solidFill>
              <a:latin typeface="+mn-lt"/>
              <a:ea typeface="+mn-ea"/>
              <a:cs typeface="+mn-cs"/>
            </a:defRPr>
          </a:pPr>
          <a:endParaRPr lang="en-US"/>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3.0864197530864196E-3"/>
          <c:y val="0.26961371975421067"/>
          <c:w val="0.9320987654320988"/>
          <c:h val="0.41869376225522809"/>
        </c:manualLayout>
      </c:layout>
      <c:pie3DChart>
        <c:varyColors val="1"/>
        <c:ser>
          <c:idx val="0"/>
          <c:order val="0"/>
          <c:tx>
            <c:strRef>
              <c:f>Sheet1!$B$1</c:f>
              <c:strCache>
                <c:ptCount val="1"/>
                <c:pt idx="0">
                  <c:v>Sales</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84ED-4CEA-8E4C-40885BE83D87}"/>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84ED-4CEA-8E4C-40885BE83D87}"/>
              </c:ext>
            </c:extLst>
          </c:dPt>
          <c:dPt>
            <c:idx val="2"/>
            <c:bubble3D val="0"/>
            <c:spPr>
              <a:solidFill>
                <a:schemeClr val="accent3"/>
              </a:solidFill>
              <a:ln w="25400">
                <a:solidFill>
                  <a:schemeClr val="lt1"/>
                </a:solidFill>
              </a:ln>
              <a:effectLst/>
              <a:sp3d contourW="25400">
                <a:contourClr>
                  <a:schemeClr val="lt1"/>
                </a:contourClr>
              </a:sp3d>
            </c:spPr>
            <c:extLst>
              <c:ext xmlns:c16="http://schemas.microsoft.com/office/drawing/2014/chart" uri="{C3380CC4-5D6E-409C-BE32-E72D297353CC}">
                <c16:uniqueId val="{00000005-84ED-4CEA-8E4C-40885BE83D87}"/>
              </c:ext>
            </c:extLst>
          </c:dPt>
          <c:dPt>
            <c:idx val="3"/>
            <c:bubble3D val="0"/>
            <c:spPr>
              <a:solidFill>
                <a:schemeClr val="accent4"/>
              </a:solidFill>
              <a:ln w="25400">
                <a:solidFill>
                  <a:schemeClr val="lt1"/>
                </a:solidFill>
              </a:ln>
              <a:effectLst/>
              <a:sp3d contourW="25400">
                <a:contourClr>
                  <a:schemeClr val="lt1"/>
                </a:contourClr>
              </a:sp3d>
            </c:spPr>
            <c:extLst>
              <c:ext xmlns:c16="http://schemas.microsoft.com/office/drawing/2014/chart" uri="{C3380CC4-5D6E-409C-BE32-E72D297353CC}">
                <c16:uniqueId val="{00000007-84ED-4CEA-8E4C-40885BE83D87}"/>
              </c:ext>
            </c:extLst>
          </c:dPt>
          <c:dPt>
            <c:idx val="4"/>
            <c:bubble3D val="0"/>
            <c:spPr>
              <a:solidFill>
                <a:schemeClr val="accent5"/>
              </a:solidFill>
              <a:ln w="25400">
                <a:solidFill>
                  <a:schemeClr val="lt1"/>
                </a:solidFill>
              </a:ln>
              <a:effectLst/>
              <a:sp3d contourW="25400">
                <a:contourClr>
                  <a:schemeClr val="lt1"/>
                </a:contourClr>
              </a:sp3d>
            </c:spPr>
            <c:extLst>
              <c:ext xmlns:c16="http://schemas.microsoft.com/office/drawing/2014/chart" uri="{C3380CC4-5D6E-409C-BE32-E72D297353CC}">
                <c16:uniqueId val="{00000009-84ED-4CEA-8E4C-40885BE83D87}"/>
              </c:ext>
            </c:extLst>
          </c:dPt>
          <c:cat>
            <c:strRef>
              <c:f>Sheet1!$A$2:$A$6</c:f>
              <c:strCache>
                <c:ptCount val="5"/>
                <c:pt idx="0">
                  <c:v>Retired</c:v>
                </c:pt>
                <c:pt idx="1">
                  <c:v>Employed</c:v>
                </c:pt>
                <c:pt idx="2">
                  <c:v>Looking for Work</c:v>
                </c:pt>
                <c:pt idx="3">
                  <c:v>On SSI</c:v>
                </c:pt>
                <c:pt idx="4">
                  <c:v>Family Caregiver</c:v>
                </c:pt>
              </c:strCache>
            </c:strRef>
          </c:cat>
          <c:val>
            <c:numRef>
              <c:f>Sheet1!$B$2:$B$6</c:f>
              <c:numCache>
                <c:formatCode>General</c:formatCode>
                <c:ptCount val="5"/>
                <c:pt idx="0">
                  <c:v>64</c:v>
                </c:pt>
                <c:pt idx="1">
                  <c:v>20</c:v>
                </c:pt>
                <c:pt idx="2">
                  <c:v>11</c:v>
                </c:pt>
                <c:pt idx="3">
                  <c:v>2</c:v>
                </c:pt>
                <c:pt idx="4">
                  <c:v>2</c:v>
                </c:pt>
              </c:numCache>
            </c:numRef>
          </c:val>
          <c:extLst>
            <c:ext xmlns:c16="http://schemas.microsoft.com/office/drawing/2014/chart" uri="{C3380CC4-5D6E-409C-BE32-E72D297353CC}">
              <c16:uniqueId val="{00000000-D71F-40AE-A21F-7B19EFF1927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doughnutChart>
        <c:varyColors val="1"/>
        <c:ser>
          <c:idx val="0"/>
          <c:order val="0"/>
          <c:tx>
            <c:strRef>
              <c:f>Sheet1!$B$1</c:f>
              <c:strCache>
                <c:ptCount val="1"/>
                <c:pt idx="0">
                  <c:v>Marital Status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C2C6-4BD0-9310-18CEDC201C6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C2C6-4BD0-9310-18CEDC201C6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2-C2C6-4BD0-9310-18CEDC201C64}"/>
              </c:ext>
            </c:extLst>
          </c:dPt>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2C6-4BD0-9310-18CEDC201C64}"/>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2C6-4BD0-9310-18CEDC201C64}"/>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2C6-4BD0-9310-18CEDC201C6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Married</c:v>
                </c:pt>
                <c:pt idx="1">
                  <c:v>Divorced/Single</c:v>
                </c:pt>
                <c:pt idx="2">
                  <c:v>Widowed</c:v>
                </c:pt>
              </c:strCache>
            </c:strRef>
          </c:cat>
          <c:val>
            <c:numRef>
              <c:f>Sheet1!$B$2:$B$4</c:f>
              <c:numCache>
                <c:formatCode>General</c:formatCode>
                <c:ptCount val="3"/>
                <c:pt idx="0">
                  <c:v>36</c:v>
                </c:pt>
                <c:pt idx="1">
                  <c:v>40</c:v>
                </c:pt>
                <c:pt idx="2">
                  <c:v>24</c:v>
                </c:pt>
              </c:numCache>
            </c:numRef>
          </c:val>
          <c:extLst>
            <c:ext xmlns:c16="http://schemas.microsoft.com/office/drawing/2014/chart" uri="{C3380CC4-5D6E-409C-BE32-E72D297353CC}">
              <c16:uniqueId val="{00000000-C2C6-4BD0-9310-18CEDC201C64}"/>
            </c:ext>
          </c:extLst>
        </c:ser>
        <c:dLbls>
          <c:showLegendKey val="0"/>
          <c:showVal val="0"/>
          <c:showCatName val="0"/>
          <c:showSerName val="0"/>
          <c:showPercent val="0"/>
          <c:showBubbleSize val="0"/>
          <c:showLeaderLines val="1"/>
        </c:dLbls>
        <c:firstSliceAng val="0"/>
        <c:holeSize val="75"/>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915" b="0" i="0" u="none" strike="noStrike" kern="1200" spc="0" baseline="0">
                <a:solidFill>
                  <a:schemeClr val="tx1">
                    <a:lumMod val="65000"/>
                    <a:lumOff val="35000"/>
                  </a:schemeClr>
                </a:solidFill>
                <a:latin typeface="+mn-lt"/>
                <a:ea typeface="+mn-ea"/>
                <a:cs typeface="+mn-cs"/>
              </a:defRPr>
            </a:pPr>
            <a:r>
              <a:rPr lang="en-US" dirty="0"/>
              <a:t>Household Composition</a:t>
            </a:r>
          </a:p>
        </c:rich>
      </c:tx>
      <c:overlay val="0"/>
      <c:spPr>
        <a:noFill/>
        <a:ln>
          <a:noFill/>
        </a:ln>
        <a:effectLst/>
      </c:spPr>
      <c:txPr>
        <a:bodyPr rot="0" spcFirstLastPara="1" vertOverflow="ellipsis" vert="horz" wrap="square" anchor="ctr" anchorCtr="1"/>
        <a:lstStyle/>
        <a:p>
          <a:pPr>
            <a:defRPr sz="1915"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ofPieChart>
        <c:ofPieType val="pie"/>
        <c:varyColors val="1"/>
        <c:ser>
          <c:idx val="0"/>
          <c:order val="0"/>
          <c:tx>
            <c:strRef>
              <c:f>Sheet1!$B$1</c:f>
              <c:strCache>
                <c:ptCount val="1"/>
                <c:pt idx="0">
                  <c:v>household composition</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0C25-47D6-B742-450A11A4E24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0C25-47D6-B742-450A11A4E24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C25-47D6-B742-450A11A4E24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C25-47D6-B742-450A11A4E24C}"/>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0C25-47D6-B742-450A11A4E24C}"/>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65000"/>
                        <a:lumOff val="35000"/>
                      </a:schemeClr>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Alone</c:v>
                </c:pt>
                <c:pt idx="1">
                  <c:v>With Spouse</c:v>
                </c:pt>
                <c:pt idx="2">
                  <c:v>Spouse and Others</c:v>
                </c:pt>
                <c:pt idx="3">
                  <c:v>Others</c:v>
                </c:pt>
              </c:strCache>
            </c:strRef>
          </c:cat>
          <c:val>
            <c:numRef>
              <c:f>Sheet1!$B$2:$B$5</c:f>
              <c:numCache>
                <c:formatCode>General</c:formatCode>
                <c:ptCount val="4"/>
                <c:pt idx="0">
                  <c:v>44</c:v>
                </c:pt>
                <c:pt idx="1">
                  <c:v>19</c:v>
                </c:pt>
                <c:pt idx="2">
                  <c:v>22</c:v>
                </c:pt>
                <c:pt idx="3">
                  <c:v>14</c:v>
                </c:pt>
              </c:numCache>
            </c:numRef>
          </c:val>
          <c:extLst>
            <c:ext xmlns:c16="http://schemas.microsoft.com/office/drawing/2014/chart" uri="{C3380CC4-5D6E-409C-BE32-E72D297353CC}">
              <c16:uniqueId val="{00000000-8434-490C-95B7-F123446250FF}"/>
            </c:ext>
          </c:extLst>
        </c:ser>
        <c:dLbls>
          <c:dLblPos val="bestFit"/>
          <c:showLegendKey val="0"/>
          <c:showVal val="1"/>
          <c:showCatName val="0"/>
          <c:showSerName val="0"/>
          <c:showPercent val="0"/>
          <c:showBubbleSize val="0"/>
          <c:showLeaderLines val="1"/>
        </c:dLbls>
        <c:gapWidth val="100"/>
        <c:secondPieSize val="75"/>
        <c:serLines>
          <c:spPr>
            <a:ln w="9525" cap="flat" cmpd="sng" algn="ctr">
              <a:solidFill>
                <a:schemeClr val="tx1">
                  <a:lumMod val="35000"/>
                  <a:lumOff val="65000"/>
                </a:schemeClr>
              </a:solidFill>
              <a:round/>
            </a:ln>
            <a:effectLst/>
          </c:spPr>
        </c:serLines>
      </c:of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3">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65000"/>
        <a:lumOff val="3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50000"/>
            <a:lumOff val="50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915" b="0" kern="1200" spc="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5_1">
  <dgm:title val=""/>
  <dgm:desc val=""/>
  <dgm:catLst>
    <dgm:cat type="accent5" pri="11100"/>
  </dgm:catLst>
  <dgm:styleLbl name="node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5">
        <a:shade val="80000"/>
      </a:schemeClr>
    </dgm:linClrLst>
    <dgm:effectClrLst/>
    <dgm:txLinClrLst/>
    <dgm:txFillClrLst/>
    <dgm:txEffectClrLst/>
  </dgm:styleLbl>
  <dgm:styleLbl name="node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f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align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b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dgm:txEffectClrLst/>
  </dgm:styleLbl>
  <dgm:styleLbl name="parChTrans2D2">
    <dgm:fillClrLst meth="repeat">
      <a:schemeClr val="accent5"/>
    </dgm:fillClrLst>
    <dgm:linClrLst meth="repeat">
      <a:schemeClr val="accent5"/>
    </dgm:linClrLst>
    <dgm:effectClrLst/>
    <dgm:txLinClrLst/>
    <dgm:txFillClrLst/>
    <dgm:txEffectClrLst/>
  </dgm:styleLbl>
  <dgm:styleLbl name="parChTrans2D3">
    <dgm:fillClrLst meth="repeat">
      <a:schemeClr val="accent5"/>
    </dgm:fillClrLst>
    <dgm:linClrLst meth="repeat">
      <a:schemeClr val="accent5"/>
    </dgm:linClrLst>
    <dgm:effectClrLst/>
    <dgm:txLinClrLst/>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con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align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trAlignAcc1">
    <dgm:fillClrLst meth="repeat">
      <a:schemeClr val="accent5">
        <a:alpha val="40000"/>
        <a:tint val="40000"/>
      </a:schemeClr>
    </dgm:fillClrLst>
    <dgm:linClrLst meth="repeat">
      <a:schemeClr val="accent5"/>
    </dgm:linClrLst>
    <dgm:effectClrLst/>
    <dgm:txLinClrLst/>
    <dgm:txFillClrLst meth="repeat">
      <a:schemeClr val="dk1"/>
    </dgm:txFillClrLst>
    <dgm:txEffectClrLst/>
  </dgm:styleLbl>
  <dgm:styleLbl name="b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fgAcc0">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2">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3">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4">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5_1">
  <dgm:title val=""/>
  <dgm:desc val=""/>
  <dgm:catLst>
    <dgm:cat type="accent5" pri="11100"/>
  </dgm:catLst>
  <dgm:styleLbl name="node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5">
        <a:shade val="80000"/>
      </a:schemeClr>
    </dgm:linClrLst>
    <dgm:effectClrLst/>
    <dgm:txLinClrLst/>
    <dgm:txFillClrLst/>
    <dgm:txEffectClrLst/>
  </dgm:styleLbl>
  <dgm:styleLbl name="node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f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align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b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dgm:txEffectClrLst/>
  </dgm:styleLbl>
  <dgm:styleLbl name="parChTrans2D2">
    <dgm:fillClrLst meth="repeat">
      <a:schemeClr val="accent5"/>
    </dgm:fillClrLst>
    <dgm:linClrLst meth="repeat">
      <a:schemeClr val="accent5"/>
    </dgm:linClrLst>
    <dgm:effectClrLst/>
    <dgm:txLinClrLst/>
    <dgm:txFillClrLst/>
    <dgm:txEffectClrLst/>
  </dgm:styleLbl>
  <dgm:styleLbl name="parChTrans2D3">
    <dgm:fillClrLst meth="repeat">
      <a:schemeClr val="accent5"/>
    </dgm:fillClrLst>
    <dgm:linClrLst meth="repeat">
      <a:schemeClr val="accent5"/>
    </dgm:linClrLst>
    <dgm:effectClrLst/>
    <dgm:txLinClrLst/>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con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align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trAlignAcc1">
    <dgm:fillClrLst meth="repeat">
      <a:schemeClr val="accent5">
        <a:alpha val="40000"/>
        <a:tint val="40000"/>
      </a:schemeClr>
    </dgm:fillClrLst>
    <dgm:linClrLst meth="repeat">
      <a:schemeClr val="accent5"/>
    </dgm:linClrLst>
    <dgm:effectClrLst/>
    <dgm:txLinClrLst/>
    <dgm:txFillClrLst meth="repeat">
      <a:schemeClr val="dk1"/>
    </dgm:txFillClrLst>
    <dgm:txEffectClrLst/>
  </dgm:styleLbl>
  <dgm:styleLbl name="b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fgAcc0">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2">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3">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4">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18C7994-49F4-44BD-BB82-0DB14FB318B6}" type="doc">
      <dgm:prSet loTypeId="urn:microsoft.com/office/officeart/2005/8/layout/hierarchy3" loCatId="list" qsTypeId="urn:microsoft.com/office/officeart/2005/8/quickstyle/simple1" qsCatId="simple" csTypeId="urn:microsoft.com/office/officeart/2005/8/colors/accent5_1" csCatId="accent5" phldr="1"/>
      <dgm:spPr/>
      <dgm:t>
        <a:bodyPr/>
        <a:lstStyle/>
        <a:p>
          <a:endParaRPr lang="en-US"/>
        </a:p>
      </dgm:t>
    </dgm:pt>
    <dgm:pt modelId="{159266FF-BFB9-44C3-972F-A8061E404FE9}">
      <dgm:prSet phldrT="[Text]">
        <dgm:style>
          <a:lnRef idx="2">
            <a:schemeClr val="accent5"/>
          </a:lnRef>
          <a:fillRef idx="1">
            <a:schemeClr val="lt1"/>
          </a:fillRef>
          <a:effectRef idx="0">
            <a:schemeClr val="accent5"/>
          </a:effectRef>
          <a:fontRef idx="minor">
            <a:schemeClr val="dk1"/>
          </a:fontRef>
        </dgm:style>
      </dgm:prSet>
      <dgm:spPr>
        <a:ln w="28575"/>
      </dgm:spPr>
      <dgm:t>
        <a:bodyPr/>
        <a:lstStyle/>
        <a:p>
          <a:r>
            <a:rPr lang="en-US" dirty="0"/>
            <a:t>Lack Awareness of Existing Resources</a:t>
          </a:r>
        </a:p>
      </dgm:t>
    </dgm:pt>
    <dgm:pt modelId="{BAC86C70-3B31-49C3-8BE8-8D963A5B8904}" type="parTrans" cxnId="{CC574B14-B0BB-4A0A-98FD-0C40E4179703}">
      <dgm:prSet/>
      <dgm:spPr/>
      <dgm:t>
        <a:bodyPr/>
        <a:lstStyle/>
        <a:p>
          <a:endParaRPr lang="en-US"/>
        </a:p>
      </dgm:t>
    </dgm:pt>
    <dgm:pt modelId="{1A7020D8-4D69-4408-8471-ED117A937D87}" type="sibTrans" cxnId="{CC574B14-B0BB-4A0A-98FD-0C40E4179703}">
      <dgm:prSet/>
      <dgm:spPr/>
      <dgm:t>
        <a:bodyPr/>
        <a:lstStyle/>
        <a:p>
          <a:endParaRPr lang="en-US"/>
        </a:p>
      </dgm:t>
    </dgm:pt>
    <dgm:pt modelId="{4E62123F-4484-4F0D-8332-C75ADF4A1DD2}">
      <dgm:prSet phldrT="[Text]" custT="1"/>
      <dgm:spPr/>
      <dgm:t>
        <a:bodyPr/>
        <a:lstStyle/>
        <a:p>
          <a:r>
            <a:rPr lang="en-US" sz="1500" dirty="0"/>
            <a:t>Service Providers to Increase Outreach</a:t>
          </a:r>
        </a:p>
      </dgm:t>
    </dgm:pt>
    <dgm:pt modelId="{1652F4BF-17B3-418F-B0CD-DD709F8E337F}" type="parTrans" cxnId="{E9FEC66C-1EF5-440E-AC1F-C2EC4BB8424F}">
      <dgm:prSet/>
      <dgm:spPr/>
      <dgm:t>
        <a:bodyPr/>
        <a:lstStyle/>
        <a:p>
          <a:endParaRPr lang="en-US"/>
        </a:p>
      </dgm:t>
    </dgm:pt>
    <dgm:pt modelId="{B6CAFDED-8B78-4804-9200-F8E0B5D51772}" type="sibTrans" cxnId="{E9FEC66C-1EF5-440E-AC1F-C2EC4BB8424F}">
      <dgm:prSet/>
      <dgm:spPr/>
      <dgm:t>
        <a:bodyPr/>
        <a:lstStyle/>
        <a:p>
          <a:endParaRPr lang="en-US"/>
        </a:p>
      </dgm:t>
    </dgm:pt>
    <dgm:pt modelId="{DB5F217A-C01B-4898-8EA6-C3FF2D2F0017}">
      <dgm:prSet phldrT="[Text]" custT="1"/>
      <dgm:spPr/>
      <dgm:t>
        <a:bodyPr/>
        <a:lstStyle/>
        <a:p>
          <a:r>
            <a:rPr lang="en-US" sz="1500" dirty="0"/>
            <a:t>Provide Clinics and Hospitals with Information on Services</a:t>
          </a:r>
        </a:p>
      </dgm:t>
    </dgm:pt>
    <dgm:pt modelId="{0BAEB7C8-F29B-4BCC-A7DB-BEA763295C30}" type="parTrans" cxnId="{FB3EF551-2109-452A-BA78-D692A8C99BF4}">
      <dgm:prSet/>
      <dgm:spPr/>
      <dgm:t>
        <a:bodyPr/>
        <a:lstStyle/>
        <a:p>
          <a:endParaRPr lang="en-US"/>
        </a:p>
      </dgm:t>
    </dgm:pt>
    <dgm:pt modelId="{411883BF-4E2B-4576-96AE-D0BD36F3F1BF}" type="sibTrans" cxnId="{FB3EF551-2109-452A-BA78-D692A8C99BF4}">
      <dgm:prSet/>
      <dgm:spPr/>
      <dgm:t>
        <a:bodyPr/>
        <a:lstStyle/>
        <a:p>
          <a:endParaRPr lang="en-US"/>
        </a:p>
      </dgm:t>
    </dgm:pt>
    <dgm:pt modelId="{DE836979-7D18-49D5-BD37-54C79BC71B51}">
      <dgm:prSet phldrT="[Text]">
        <dgm:style>
          <a:lnRef idx="2">
            <a:schemeClr val="accent5"/>
          </a:lnRef>
          <a:fillRef idx="1">
            <a:schemeClr val="lt1"/>
          </a:fillRef>
          <a:effectRef idx="0">
            <a:schemeClr val="accent5"/>
          </a:effectRef>
          <a:fontRef idx="minor">
            <a:schemeClr val="dk1"/>
          </a:fontRef>
        </dgm:style>
      </dgm:prSet>
      <dgm:spPr>
        <a:ln w="28575"/>
      </dgm:spPr>
      <dgm:t>
        <a:bodyPr/>
        <a:lstStyle/>
        <a:p>
          <a:r>
            <a:rPr lang="en-US" dirty="0"/>
            <a:t>Support</a:t>
          </a:r>
        </a:p>
      </dgm:t>
    </dgm:pt>
    <dgm:pt modelId="{F9C56B78-A0E3-4473-83A4-7DEDC9C9F9AA}" type="parTrans" cxnId="{9F6DAED3-9D70-4B4E-B09E-03D168667B09}">
      <dgm:prSet/>
      <dgm:spPr/>
      <dgm:t>
        <a:bodyPr/>
        <a:lstStyle/>
        <a:p>
          <a:endParaRPr lang="en-US"/>
        </a:p>
      </dgm:t>
    </dgm:pt>
    <dgm:pt modelId="{4CE96BA6-8039-47BD-895F-863FEDEB976C}" type="sibTrans" cxnId="{9F6DAED3-9D70-4B4E-B09E-03D168667B09}">
      <dgm:prSet/>
      <dgm:spPr/>
      <dgm:t>
        <a:bodyPr/>
        <a:lstStyle/>
        <a:p>
          <a:endParaRPr lang="en-US"/>
        </a:p>
      </dgm:t>
    </dgm:pt>
    <dgm:pt modelId="{CF9850FE-A42B-4E11-8239-AFF1A56529C1}">
      <dgm:prSet phldrT="[Text]"/>
      <dgm:spPr/>
      <dgm:t>
        <a:bodyPr/>
        <a:lstStyle/>
        <a:p>
          <a:r>
            <a:rPr lang="en-US" dirty="0"/>
            <a:t>Increase and Connect Caregivers to Existing Workshops/Classes</a:t>
          </a:r>
        </a:p>
      </dgm:t>
    </dgm:pt>
    <dgm:pt modelId="{9A0AD11B-C386-478F-9053-D08C7103C6A1}" type="parTrans" cxnId="{F38F598F-18D7-4FB6-B5CC-4981CFE54BA2}">
      <dgm:prSet/>
      <dgm:spPr/>
      <dgm:t>
        <a:bodyPr/>
        <a:lstStyle/>
        <a:p>
          <a:endParaRPr lang="en-US"/>
        </a:p>
      </dgm:t>
    </dgm:pt>
    <dgm:pt modelId="{0A3860CC-3BF2-4397-B7BB-6EEA35966004}" type="sibTrans" cxnId="{F38F598F-18D7-4FB6-B5CC-4981CFE54BA2}">
      <dgm:prSet/>
      <dgm:spPr/>
      <dgm:t>
        <a:bodyPr/>
        <a:lstStyle/>
        <a:p>
          <a:endParaRPr lang="en-US"/>
        </a:p>
      </dgm:t>
    </dgm:pt>
    <dgm:pt modelId="{C3458DE7-CB9A-407D-8438-7AD5E26C1853}">
      <dgm:prSet phldrT="[Text]"/>
      <dgm:spPr/>
      <dgm:t>
        <a:bodyPr/>
        <a:lstStyle/>
        <a:p>
          <a:r>
            <a:rPr lang="en-US" dirty="0"/>
            <a:t>Advocate for Funding to Provide Respite Care</a:t>
          </a:r>
        </a:p>
      </dgm:t>
    </dgm:pt>
    <dgm:pt modelId="{66858E52-B3AE-4263-9C1F-0C2A67DDB2D7}" type="parTrans" cxnId="{7D718BD2-EDF0-4979-A4BD-18501C4D3AB9}">
      <dgm:prSet/>
      <dgm:spPr/>
      <dgm:t>
        <a:bodyPr/>
        <a:lstStyle/>
        <a:p>
          <a:endParaRPr lang="en-US"/>
        </a:p>
      </dgm:t>
    </dgm:pt>
    <dgm:pt modelId="{9904223D-C558-4268-962E-B36EFA0DF4B8}" type="sibTrans" cxnId="{7D718BD2-EDF0-4979-A4BD-18501C4D3AB9}">
      <dgm:prSet/>
      <dgm:spPr/>
      <dgm:t>
        <a:bodyPr/>
        <a:lstStyle/>
        <a:p>
          <a:endParaRPr lang="en-US"/>
        </a:p>
      </dgm:t>
    </dgm:pt>
    <dgm:pt modelId="{CD2F3CC3-DB64-488F-BEFB-D9E619B02FD0}">
      <dgm:prSet/>
      <dgm:spPr/>
      <dgm:t>
        <a:bodyPr/>
        <a:lstStyle/>
        <a:p>
          <a:r>
            <a:rPr lang="en-US" dirty="0"/>
            <a:t>Increase Connections with Support Groups</a:t>
          </a:r>
        </a:p>
      </dgm:t>
    </dgm:pt>
    <dgm:pt modelId="{BA1BCC57-144C-4F9D-86B6-A24CC12D1477}" type="parTrans" cxnId="{6A868BC6-58E4-4362-8D34-E76A58F742B8}">
      <dgm:prSet/>
      <dgm:spPr/>
      <dgm:t>
        <a:bodyPr/>
        <a:lstStyle/>
        <a:p>
          <a:endParaRPr lang="en-US"/>
        </a:p>
      </dgm:t>
    </dgm:pt>
    <dgm:pt modelId="{D9922791-D016-41E9-A044-86E9886C5C25}" type="sibTrans" cxnId="{6A868BC6-58E4-4362-8D34-E76A58F742B8}">
      <dgm:prSet/>
      <dgm:spPr/>
      <dgm:t>
        <a:bodyPr/>
        <a:lstStyle/>
        <a:p>
          <a:endParaRPr lang="en-US"/>
        </a:p>
      </dgm:t>
    </dgm:pt>
    <dgm:pt modelId="{DC200F9B-F9A1-4A6D-ABF5-0C952A225371}" type="pres">
      <dgm:prSet presAssocID="{C18C7994-49F4-44BD-BB82-0DB14FB318B6}" presName="diagram" presStyleCnt="0">
        <dgm:presLayoutVars>
          <dgm:chPref val="1"/>
          <dgm:dir/>
          <dgm:animOne val="branch"/>
          <dgm:animLvl val="lvl"/>
          <dgm:resizeHandles/>
        </dgm:presLayoutVars>
      </dgm:prSet>
      <dgm:spPr/>
    </dgm:pt>
    <dgm:pt modelId="{626EA9CB-6348-40EB-9451-3735CC8D4359}" type="pres">
      <dgm:prSet presAssocID="{159266FF-BFB9-44C3-972F-A8061E404FE9}" presName="root" presStyleCnt="0"/>
      <dgm:spPr/>
    </dgm:pt>
    <dgm:pt modelId="{932F419E-4937-4E15-989D-13924F044A42}" type="pres">
      <dgm:prSet presAssocID="{159266FF-BFB9-44C3-972F-A8061E404FE9}" presName="rootComposite" presStyleCnt="0"/>
      <dgm:spPr/>
    </dgm:pt>
    <dgm:pt modelId="{104C02B8-4718-4A75-8552-368F50B45C3B}" type="pres">
      <dgm:prSet presAssocID="{159266FF-BFB9-44C3-972F-A8061E404FE9}" presName="rootText" presStyleLbl="node1" presStyleIdx="0" presStyleCnt="2"/>
      <dgm:spPr/>
    </dgm:pt>
    <dgm:pt modelId="{E1F033EC-A1A5-4560-ADBF-5837ADBBD6F0}" type="pres">
      <dgm:prSet presAssocID="{159266FF-BFB9-44C3-972F-A8061E404FE9}" presName="rootConnector" presStyleLbl="node1" presStyleIdx="0" presStyleCnt="2"/>
      <dgm:spPr/>
    </dgm:pt>
    <dgm:pt modelId="{00933561-2798-4E02-9E5F-475301FFCF76}" type="pres">
      <dgm:prSet presAssocID="{159266FF-BFB9-44C3-972F-A8061E404FE9}" presName="childShape" presStyleCnt="0"/>
      <dgm:spPr/>
    </dgm:pt>
    <dgm:pt modelId="{3D1206E1-7703-4331-A8F8-C2284033789B}" type="pres">
      <dgm:prSet presAssocID="{1652F4BF-17B3-418F-B0CD-DD709F8E337F}" presName="Name13" presStyleLbl="parChTrans1D2" presStyleIdx="0" presStyleCnt="5"/>
      <dgm:spPr/>
    </dgm:pt>
    <dgm:pt modelId="{1EB58B41-7A0B-4874-8976-CA7242FD995B}" type="pres">
      <dgm:prSet presAssocID="{4E62123F-4484-4F0D-8332-C75ADF4A1DD2}" presName="childText" presStyleLbl="bgAcc1" presStyleIdx="0" presStyleCnt="5">
        <dgm:presLayoutVars>
          <dgm:bulletEnabled val="1"/>
        </dgm:presLayoutVars>
      </dgm:prSet>
      <dgm:spPr/>
    </dgm:pt>
    <dgm:pt modelId="{F135F2EB-CA41-4F58-8CF5-E9E72DFEE0F8}" type="pres">
      <dgm:prSet presAssocID="{0BAEB7C8-F29B-4BCC-A7DB-BEA763295C30}" presName="Name13" presStyleLbl="parChTrans1D2" presStyleIdx="1" presStyleCnt="5"/>
      <dgm:spPr/>
    </dgm:pt>
    <dgm:pt modelId="{91090553-1740-4FF8-91B9-513FACCD3400}" type="pres">
      <dgm:prSet presAssocID="{DB5F217A-C01B-4898-8EA6-C3FF2D2F0017}" presName="childText" presStyleLbl="bgAcc1" presStyleIdx="1" presStyleCnt="5" custLinFactNeighborX="2773" custLinFactNeighborY="29695">
        <dgm:presLayoutVars>
          <dgm:bulletEnabled val="1"/>
        </dgm:presLayoutVars>
      </dgm:prSet>
      <dgm:spPr/>
    </dgm:pt>
    <dgm:pt modelId="{334FB7AC-5C74-49DC-998A-B00ED1C4C9CB}" type="pres">
      <dgm:prSet presAssocID="{DE836979-7D18-49D5-BD37-54C79BC71B51}" presName="root" presStyleCnt="0"/>
      <dgm:spPr/>
    </dgm:pt>
    <dgm:pt modelId="{CC6AD6E1-F9F5-4AF3-8BC9-1D8CDC4D0A12}" type="pres">
      <dgm:prSet presAssocID="{DE836979-7D18-49D5-BD37-54C79BC71B51}" presName="rootComposite" presStyleCnt="0"/>
      <dgm:spPr/>
    </dgm:pt>
    <dgm:pt modelId="{29BB91DB-D4CA-4F8C-887A-1DD48F02A762}" type="pres">
      <dgm:prSet presAssocID="{DE836979-7D18-49D5-BD37-54C79BC71B51}" presName="rootText" presStyleLbl="node1" presStyleIdx="1" presStyleCnt="2"/>
      <dgm:spPr/>
    </dgm:pt>
    <dgm:pt modelId="{B1E31B7E-217A-4872-8B7E-02FF668649ED}" type="pres">
      <dgm:prSet presAssocID="{DE836979-7D18-49D5-BD37-54C79BC71B51}" presName="rootConnector" presStyleLbl="node1" presStyleIdx="1" presStyleCnt="2"/>
      <dgm:spPr/>
    </dgm:pt>
    <dgm:pt modelId="{1E9AEB40-7B12-4B1C-9B19-D70A7D22C61D}" type="pres">
      <dgm:prSet presAssocID="{DE836979-7D18-49D5-BD37-54C79BC71B51}" presName="childShape" presStyleCnt="0"/>
      <dgm:spPr/>
    </dgm:pt>
    <dgm:pt modelId="{72B92F33-154F-410F-B18F-A9122E08326D}" type="pres">
      <dgm:prSet presAssocID="{9A0AD11B-C386-478F-9053-D08C7103C6A1}" presName="Name13" presStyleLbl="parChTrans1D2" presStyleIdx="2" presStyleCnt="5"/>
      <dgm:spPr/>
    </dgm:pt>
    <dgm:pt modelId="{BC63206F-B237-47B7-BD87-F05A3FDA60CB}" type="pres">
      <dgm:prSet presAssocID="{CF9850FE-A42B-4E11-8239-AFF1A56529C1}" presName="childText" presStyleLbl="bgAcc1" presStyleIdx="2" presStyleCnt="5">
        <dgm:presLayoutVars>
          <dgm:bulletEnabled val="1"/>
        </dgm:presLayoutVars>
      </dgm:prSet>
      <dgm:spPr/>
    </dgm:pt>
    <dgm:pt modelId="{D728D29F-C91B-4A93-8E76-39FC546B6412}" type="pres">
      <dgm:prSet presAssocID="{BA1BCC57-144C-4F9D-86B6-A24CC12D1477}" presName="Name13" presStyleLbl="parChTrans1D2" presStyleIdx="3" presStyleCnt="5"/>
      <dgm:spPr/>
    </dgm:pt>
    <dgm:pt modelId="{8D0B8D75-C777-4108-B762-ACE305B00001}" type="pres">
      <dgm:prSet presAssocID="{CD2F3CC3-DB64-488F-BEFB-D9E619B02FD0}" presName="childText" presStyleLbl="bgAcc1" presStyleIdx="3" presStyleCnt="5">
        <dgm:presLayoutVars>
          <dgm:bulletEnabled val="1"/>
        </dgm:presLayoutVars>
      </dgm:prSet>
      <dgm:spPr/>
    </dgm:pt>
    <dgm:pt modelId="{28934253-A6F4-47C6-8440-E5E0609BD230}" type="pres">
      <dgm:prSet presAssocID="{66858E52-B3AE-4263-9C1F-0C2A67DDB2D7}" presName="Name13" presStyleLbl="parChTrans1D2" presStyleIdx="4" presStyleCnt="5"/>
      <dgm:spPr/>
    </dgm:pt>
    <dgm:pt modelId="{8E708648-05B1-44B8-AB7C-32EE77C1E6C1}" type="pres">
      <dgm:prSet presAssocID="{C3458DE7-CB9A-407D-8438-7AD5E26C1853}" presName="childText" presStyleLbl="bgAcc1" presStyleIdx="4" presStyleCnt="5">
        <dgm:presLayoutVars>
          <dgm:bulletEnabled val="1"/>
        </dgm:presLayoutVars>
      </dgm:prSet>
      <dgm:spPr/>
    </dgm:pt>
  </dgm:ptLst>
  <dgm:cxnLst>
    <dgm:cxn modelId="{A7B20507-CA7F-4D7E-B85E-C53ADA684AB4}" type="presOf" srcId="{159266FF-BFB9-44C3-972F-A8061E404FE9}" destId="{E1F033EC-A1A5-4560-ADBF-5837ADBBD6F0}" srcOrd="1" destOrd="0" presId="urn:microsoft.com/office/officeart/2005/8/layout/hierarchy3"/>
    <dgm:cxn modelId="{3A512007-E303-4F72-A9E1-053AED38E5CE}" type="presOf" srcId="{9A0AD11B-C386-478F-9053-D08C7103C6A1}" destId="{72B92F33-154F-410F-B18F-A9122E08326D}" srcOrd="0" destOrd="0" presId="urn:microsoft.com/office/officeart/2005/8/layout/hierarchy3"/>
    <dgm:cxn modelId="{CC574B14-B0BB-4A0A-98FD-0C40E4179703}" srcId="{C18C7994-49F4-44BD-BB82-0DB14FB318B6}" destId="{159266FF-BFB9-44C3-972F-A8061E404FE9}" srcOrd="0" destOrd="0" parTransId="{BAC86C70-3B31-49C3-8BE8-8D963A5B8904}" sibTransId="{1A7020D8-4D69-4408-8471-ED117A937D87}"/>
    <dgm:cxn modelId="{DE56EB24-8867-4F48-915C-4FB0784EBCA0}" type="presOf" srcId="{159266FF-BFB9-44C3-972F-A8061E404FE9}" destId="{104C02B8-4718-4A75-8552-368F50B45C3B}" srcOrd="0" destOrd="0" presId="urn:microsoft.com/office/officeart/2005/8/layout/hierarchy3"/>
    <dgm:cxn modelId="{0CFBF726-F60B-4C1E-9726-A93B574711BD}" type="presOf" srcId="{BA1BCC57-144C-4F9D-86B6-A24CC12D1477}" destId="{D728D29F-C91B-4A93-8E76-39FC546B6412}" srcOrd="0" destOrd="0" presId="urn:microsoft.com/office/officeart/2005/8/layout/hierarchy3"/>
    <dgm:cxn modelId="{3348352C-83B4-43DE-A762-FB63FDCBE300}" type="presOf" srcId="{4E62123F-4484-4F0D-8332-C75ADF4A1DD2}" destId="{1EB58B41-7A0B-4874-8976-CA7242FD995B}" srcOrd="0" destOrd="0" presId="urn:microsoft.com/office/officeart/2005/8/layout/hierarchy3"/>
    <dgm:cxn modelId="{2EF8BF43-D4B7-4239-B433-201E2997E33A}" type="presOf" srcId="{0BAEB7C8-F29B-4BCC-A7DB-BEA763295C30}" destId="{F135F2EB-CA41-4F58-8CF5-E9E72DFEE0F8}" srcOrd="0" destOrd="0" presId="urn:microsoft.com/office/officeart/2005/8/layout/hierarchy3"/>
    <dgm:cxn modelId="{876D6D65-82FE-4127-B26F-92EB48ED7B00}" type="presOf" srcId="{1652F4BF-17B3-418F-B0CD-DD709F8E337F}" destId="{3D1206E1-7703-4331-A8F8-C2284033789B}" srcOrd="0" destOrd="0" presId="urn:microsoft.com/office/officeart/2005/8/layout/hierarchy3"/>
    <dgm:cxn modelId="{5F564B4A-1EE5-46B2-A8EB-B52EDC356A06}" type="presOf" srcId="{DE836979-7D18-49D5-BD37-54C79BC71B51}" destId="{29BB91DB-D4CA-4F8C-887A-1DD48F02A762}" srcOrd="0" destOrd="0" presId="urn:microsoft.com/office/officeart/2005/8/layout/hierarchy3"/>
    <dgm:cxn modelId="{E9FEC66C-1EF5-440E-AC1F-C2EC4BB8424F}" srcId="{159266FF-BFB9-44C3-972F-A8061E404FE9}" destId="{4E62123F-4484-4F0D-8332-C75ADF4A1DD2}" srcOrd="0" destOrd="0" parTransId="{1652F4BF-17B3-418F-B0CD-DD709F8E337F}" sibTransId="{B6CAFDED-8B78-4804-9200-F8E0B5D51772}"/>
    <dgm:cxn modelId="{FB3EF551-2109-452A-BA78-D692A8C99BF4}" srcId="{159266FF-BFB9-44C3-972F-A8061E404FE9}" destId="{DB5F217A-C01B-4898-8EA6-C3FF2D2F0017}" srcOrd="1" destOrd="0" parTransId="{0BAEB7C8-F29B-4BCC-A7DB-BEA763295C30}" sibTransId="{411883BF-4E2B-4576-96AE-D0BD36F3F1BF}"/>
    <dgm:cxn modelId="{F4491057-3239-4CC4-A8C1-B1A25D63A5B0}" type="presOf" srcId="{DB5F217A-C01B-4898-8EA6-C3FF2D2F0017}" destId="{91090553-1740-4FF8-91B9-513FACCD3400}" srcOrd="0" destOrd="0" presId="urn:microsoft.com/office/officeart/2005/8/layout/hierarchy3"/>
    <dgm:cxn modelId="{F38F598F-18D7-4FB6-B5CC-4981CFE54BA2}" srcId="{DE836979-7D18-49D5-BD37-54C79BC71B51}" destId="{CF9850FE-A42B-4E11-8239-AFF1A56529C1}" srcOrd="0" destOrd="0" parTransId="{9A0AD11B-C386-478F-9053-D08C7103C6A1}" sibTransId="{0A3860CC-3BF2-4397-B7BB-6EEA35966004}"/>
    <dgm:cxn modelId="{6614049E-BC5E-44A6-A872-AFE5D1295096}" type="presOf" srcId="{CD2F3CC3-DB64-488F-BEFB-D9E619B02FD0}" destId="{8D0B8D75-C777-4108-B762-ACE305B00001}" srcOrd="0" destOrd="0" presId="urn:microsoft.com/office/officeart/2005/8/layout/hierarchy3"/>
    <dgm:cxn modelId="{FE24179E-C0BF-4A04-8916-DC9295A7E27E}" type="presOf" srcId="{C18C7994-49F4-44BD-BB82-0DB14FB318B6}" destId="{DC200F9B-F9A1-4A6D-ABF5-0C952A225371}" srcOrd="0" destOrd="0" presId="urn:microsoft.com/office/officeart/2005/8/layout/hierarchy3"/>
    <dgm:cxn modelId="{E69EACC2-60CB-4DDA-B9DA-75B20E9970E5}" type="presOf" srcId="{CF9850FE-A42B-4E11-8239-AFF1A56529C1}" destId="{BC63206F-B237-47B7-BD87-F05A3FDA60CB}" srcOrd="0" destOrd="0" presId="urn:microsoft.com/office/officeart/2005/8/layout/hierarchy3"/>
    <dgm:cxn modelId="{6A868BC6-58E4-4362-8D34-E76A58F742B8}" srcId="{DE836979-7D18-49D5-BD37-54C79BC71B51}" destId="{CD2F3CC3-DB64-488F-BEFB-D9E619B02FD0}" srcOrd="1" destOrd="0" parTransId="{BA1BCC57-144C-4F9D-86B6-A24CC12D1477}" sibTransId="{D9922791-D016-41E9-A044-86E9886C5C25}"/>
    <dgm:cxn modelId="{9F629ECB-5A90-452B-91B3-DFBB277FC5C1}" type="presOf" srcId="{66858E52-B3AE-4263-9C1F-0C2A67DDB2D7}" destId="{28934253-A6F4-47C6-8440-E5E0609BD230}" srcOrd="0" destOrd="0" presId="urn:microsoft.com/office/officeart/2005/8/layout/hierarchy3"/>
    <dgm:cxn modelId="{B41CAACC-F045-4AEE-A919-FC3EED9C3D70}" type="presOf" srcId="{C3458DE7-CB9A-407D-8438-7AD5E26C1853}" destId="{8E708648-05B1-44B8-AB7C-32EE77C1E6C1}" srcOrd="0" destOrd="0" presId="urn:microsoft.com/office/officeart/2005/8/layout/hierarchy3"/>
    <dgm:cxn modelId="{7D718BD2-EDF0-4979-A4BD-18501C4D3AB9}" srcId="{DE836979-7D18-49D5-BD37-54C79BC71B51}" destId="{C3458DE7-CB9A-407D-8438-7AD5E26C1853}" srcOrd="2" destOrd="0" parTransId="{66858E52-B3AE-4263-9C1F-0C2A67DDB2D7}" sibTransId="{9904223D-C558-4268-962E-B36EFA0DF4B8}"/>
    <dgm:cxn modelId="{9F6DAED3-9D70-4B4E-B09E-03D168667B09}" srcId="{C18C7994-49F4-44BD-BB82-0DB14FB318B6}" destId="{DE836979-7D18-49D5-BD37-54C79BC71B51}" srcOrd="1" destOrd="0" parTransId="{F9C56B78-A0E3-4473-83A4-7DEDC9C9F9AA}" sibTransId="{4CE96BA6-8039-47BD-895F-863FEDEB976C}"/>
    <dgm:cxn modelId="{BBDC43E4-AD9B-40A9-B65E-0FBEE14EF439}" type="presOf" srcId="{DE836979-7D18-49D5-BD37-54C79BC71B51}" destId="{B1E31B7E-217A-4872-8B7E-02FF668649ED}" srcOrd="1" destOrd="0" presId="urn:microsoft.com/office/officeart/2005/8/layout/hierarchy3"/>
    <dgm:cxn modelId="{D51516AF-1082-4D02-91E0-299A89E76424}" type="presParOf" srcId="{DC200F9B-F9A1-4A6D-ABF5-0C952A225371}" destId="{626EA9CB-6348-40EB-9451-3735CC8D4359}" srcOrd="0" destOrd="0" presId="urn:microsoft.com/office/officeart/2005/8/layout/hierarchy3"/>
    <dgm:cxn modelId="{25448765-2D4C-4BAA-A248-6C56718D6110}" type="presParOf" srcId="{626EA9CB-6348-40EB-9451-3735CC8D4359}" destId="{932F419E-4937-4E15-989D-13924F044A42}" srcOrd="0" destOrd="0" presId="urn:microsoft.com/office/officeart/2005/8/layout/hierarchy3"/>
    <dgm:cxn modelId="{047E2582-DD7D-48F4-87B4-442C4921D85E}" type="presParOf" srcId="{932F419E-4937-4E15-989D-13924F044A42}" destId="{104C02B8-4718-4A75-8552-368F50B45C3B}" srcOrd="0" destOrd="0" presId="urn:microsoft.com/office/officeart/2005/8/layout/hierarchy3"/>
    <dgm:cxn modelId="{4C4EDA13-A74A-4E3E-8815-C72BE5B57941}" type="presParOf" srcId="{932F419E-4937-4E15-989D-13924F044A42}" destId="{E1F033EC-A1A5-4560-ADBF-5837ADBBD6F0}" srcOrd="1" destOrd="0" presId="urn:microsoft.com/office/officeart/2005/8/layout/hierarchy3"/>
    <dgm:cxn modelId="{52690C9E-A834-4842-8F2A-C8B287D5CB8D}" type="presParOf" srcId="{626EA9CB-6348-40EB-9451-3735CC8D4359}" destId="{00933561-2798-4E02-9E5F-475301FFCF76}" srcOrd="1" destOrd="0" presId="urn:microsoft.com/office/officeart/2005/8/layout/hierarchy3"/>
    <dgm:cxn modelId="{3CAD4045-DBFA-4A87-B44C-293CFA928E07}" type="presParOf" srcId="{00933561-2798-4E02-9E5F-475301FFCF76}" destId="{3D1206E1-7703-4331-A8F8-C2284033789B}" srcOrd="0" destOrd="0" presId="urn:microsoft.com/office/officeart/2005/8/layout/hierarchy3"/>
    <dgm:cxn modelId="{9198C742-1115-4B01-9F6D-8B508AD48571}" type="presParOf" srcId="{00933561-2798-4E02-9E5F-475301FFCF76}" destId="{1EB58B41-7A0B-4874-8976-CA7242FD995B}" srcOrd="1" destOrd="0" presId="urn:microsoft.com/office/officeart/2005/8/layout/hierarchy3"/>
    <dgm:cxn modelId="{9CF1C683-ED7D-4D8C-B182-70BE524A012D}" type="presParOf" srcId="{00933561-2798-4E02-9E5F-475301FFCF76}" destId="{F135F2EB-CA41-4F58-8CF5-E9E72DFEE0F8}" srcOrd="2" destOrd="0" presId="urn:microsoft.com/office/officeart/2005/8/layout/hierarchy3"/>
    <dgm:cxn modelId="{A15E72CF-ED63-4B85-AB0C-59AD5117E54A}" type="presParOf" srcId="{00933561-2798-4E02-9E5F-475301FFCF76}" destId="{91090553-1740-4FF8-91B9-513FACCD3400}" srcOrd="3" destOrd="0" presId="urn:microsoft.com/office/officeart/2005/8/layout/hierarchy3"/>
    <dgm:cxn modelId="{32DD7054-FBF4-4340-AE96-2CC55DC78B08}" type="presParOf" srcId="{DC200F9B-F9A1-4A6D-ABF5-0C952A225371}" destId="{334FB7AC-5C74-49DC-998A-B00ED1C4C9CB}" srcOrd="1" destOrd="0" presId="urn:microsoft.com/office/officeart/2005/8/layout/hierarchy3"/>
    <dgm:cxn modelId="{B51F31F8-D388-467C-AF46-3729CA44105A}" type="presParOf" srcId="{334FB7AC-5C74-49DC-998A-B00ED1C4C9CB}" destId="{CC6AD6E1-F9F5-4AF3-8BC9-1D8CDC4D0A12}" srcOrd="0" destOrd="0" presId="urn:microsoft.com/office/officeart/2005/8/layout/hierarchy3"/>
    <dgm:cxn modelId="{EEDB6956-B3BC-488C-9D02-B7822206F4F9}" type="presParOf" srcId="{CC6AD6E1-F9F5-4AF3-8BC9-1D8CDC4D0A12}" destId="{29BB91DB-D4CA-4F8C-887A-1DD48F02A762}" srcOrd="0" destOrd="0" presId="urn:microsoft.com/office/officeart/2005/8/layout/hierarchy3"/>
    <dgm:cxn modelId="{1B858AA7-C34B-4B4E-B644-F2C76506F7FA}" type="presParOf" srcId="{CC6AD6E1-F9F5-4AF3-8BC9-1D8CDC4D0A12}" destId="{B1E31B7E-217A-4872-8B7E-02FF668649ED}" srcOrd="1" destOrd="0" presId="urn:microsoft.com/office/officeart/2005/8/layout/hierarchy3"/>
    <dgm:cxn modelId="{2A7715CE-95D7-48FD-B9A6-F6DB3C1F936C}" type="presParOf" srcId="{334FB7AC-5C74-49DC-998A-B00ED1C4C9CB}" destId="{1E9AEB40-7B12-4B1C-9B19-D70A7D22C61D}" srcOrd="1" destOrd="0" presId="urn:microsoft.com/office/officeart/2005/8/layout/hierarchy3"/>
    <dgm:cxn modelId="{3A3DAC87-F7B3-41F8-8D46-32997D98DF1D}" type="presParOf" srcId="{1E9AEB40-7B12-4B1C-9B19-D70A7D22C61D}" destId="{72B92F33-154F-410F-B18F-A9122E08326D}" srcOrd="0" destOrd="0" presId="urn:microsoft.com/office/officeart/2005/8/layout/hierarchy3"/>
    <dgm:cxn modelId="{1D111849-132D-4DC2-9BBF-2D9488EA98EF}" type="presParOf" srcId="{1E9AEB40-7B12-4B1C-9B19-D70A7D22C61D}" destId="{BC63206F-B237-47B7-BD87-F05A3FDA60CB}" srcOrd="1" destOrd="0" presId="urn:microsoft.com/office/officeart/2005/8/layout/hierarchy3"/>
    <dgm:cxn modelId="{75D92155-40E6-4A3D-A79E-946DA5835F2B}" type="presParOf" srcId="{1E9AEB40-7B12-4B1C-9B19-D70A7D22C61D}" destId="{D728D29F-C91B-4A93-8E76-39FC546B6412}" srcOrd="2" destOrd="0" presId="urn:microsoft.com/office/officeart/2005/8/layout/hierarchy3"/>
    <dgm:cxn modelId="{5ED39287-2296-4BEE-97E5-A92336D70A46}" type="presParOf" srcId="{1E9AEB40-7B12-4B1C-9B19-D70A7D22C61D}" destId="{8D0B8D75-C777-4108-B762-ACE305B00001}" srcOrd="3" destOrd="0" presId="urn:microsoft.com/office/officeart/2005/8/layout/hierarchy3"/>
    <dgm:cxn modelId="{42339C30-D1C2-47A4-BEAD-1DFBD4E9C862}" type="presParOf" srcId="{1E9AEB40-7B12-4B1C-9B19-D70A7D22C61D}" destId="{28934253-A6F4-47C6-8440-E5E0609BD230}" srcOrd="4" destOrd="0" presId="urn:microsoft.com/office/officeart/2005/8/layout/hierarchy3"/>
    <dgm:cxn modelId="{AE54CCA5-AB0C-4C94-8783-E78234F4C6A4}" type="presParOf" srcId="{1E9AEB40-7B12-4B1C-9B19-D70A7D22C61D}" destId="{8E708648-05B1-44B8-AB7C-32EE77C1E6C1}" srcOrd="5"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1F0CF6B-45A3-4AA5-B19C-00564977F93C}" type="doc">
      <dgm:prSet loTypeId="urn:microsoft.com/office/officeart/2005/8/layout/hierarchy3" loCatId="list" qsTypeId="urn:microsoft.com/office/officeart/2005/8/quickstyle/simple1" qsCatId="simple" csTypeId="urn:microsoft.com/office/officeart/2005/8/colors/accent5_1" csCatId="accent5" phldr="1"/>
      <dgm:spPr/>
      <dgm:t>
        <a:bodyPr/>
        <a:lstStyle/>
        <a:p>
          <a:endParaRPr lang="en-US"/>
        </a:p>
      </dgm:t>
    </dgm:pt>
    <dgm:pt modelId="{E924537D-3A93-4C69-B073-CE6EE38A4850}">
      <dgm:prSet phldrT="[Text]">
        <dgm:style>
          <a:lnRef idx="2">
            <a:schemeClr val="accent5"/>
          </a:lnRef>
          <a:fillRef idx="1">
            <a:schemeClr val="lt1"/>
          </a:fillRef>
          <a:effectRef idx="0">
            <a:schemeClr val="accent5"/>
          </a:effectRef>
          <a:fontRef idx="minor">
            <a:schemeClr val="dk1"/>
          </a:fontRef>
        </dgm:style>
      </dgm:prSet>
      <dgm:spPr>
        <a:ln w="28575"/>
      </dgm:spPr>
      <dgm:t>
        <a:bodyPr/>
        <a:lstStyle/>
        <a:p>
          <a:r>
            <a:rPr lang="en-US" dirty="0"/>
            <a:t>Challenges Accessing Existing Services</a:t>
          </a:r>
        </a:p>
      </dgm:t>
    </dgm:pt>
    <dgm:pt modelId="{67B904F1-F3D1-4CDC-A059-66BFDB685DF0}" type="parTrans" cxnId="{DB13D7D3-5590-433D-8859-5CDC928D5F42}">
      <dgm:prSet/>
      <dgm:spPr/>
      <dgm:t>
        <a:bodyPr/>
        <a:lstStyle/>
        <a:p>
          <a:endParaRPr lang="en-US"/>
        </a:p>
      </dgm:t>
    </dgm:pt>
    <dgm:pt modelId="{6BF72E7F-01A4-4A12-8412-4EE5FD5EFE2F}" type="sibTrans" cxnId="{DB13D7D3-5590-433D-8859-5CDC928D5F42}">
      <dgm:prSet/>
      <dgm:spPr/>
      <dgm:t>
        <a:bodyPr/>
        <a:lstStyle/>
        <a:p>
          <a:endParaRPr lang="en-US"/>
        </a:p>
      </dgm:t>
    </dgm:pt>
    <dgm:pt modelId="{6BB58A28-78E9-45B4-A9ED-89D707C9A596}">
      <dgm:prSet phldrT="[Text]"/>
      <dgm:spPr/>
      <dgm:t>
        <a:bodyPr/>
        <a:lstStyle/>
        <a:p>
          <a:r>
            <a:rPr lang="en-US" dirty="0"/>
            <a:t>Provide Information in Spanish</a:t>
          </a:r>
        </a:p>
      </dgm:t>
    </dgm:pt>
    <dgm:pt modelId="{A03E8354-66C3-4EB7-8DC5-482CE66C1CB1}" type="parTrans" cxnId="{B82F1CED-2AF2-47AF-9FEE-9331901FAB39}">
      <dgm:prSet/>
      <dgm:spPr/>
      <dgm:t>
        <a:bodyPr/>
        <a:lstStyle/>
        <a:p>
          <a:endParaRPr lang="en-US"/>
        </a:p>
      </dgm:t>
    </dgm:pt>
    <dgm:pt modelId="{28BF3383-B5B0-4448-BDD4-D42354200E3D}" type="sibTrans" cxnId="{B82F1CED-2AF2-47AF-9FEE-9331901FAB39}">
      <dgm:prSet/>
      <dgm:spPr/>
      <dgm:t>
        <a:bodyPr/>
        <a:lstStyle/>
        <a:p>
          <a:endParaRPr lang="en-US"/>
        </a:p>
      </dgm:t>
    </dgm:pt>
    <dgm:pt modelId="{4ECCBDC4-7B09-4C5B-AEEF-1C997FCE53CA}">
      <dgm:prSet phldrT="[Text]"/>
      <dgm:spPr/>
      <dgm:t>
        <a:bodyPr/>
        <a:lstStyle/>
        <a:p>
          <a:r>
            <a:rPr lang="en-US" dirty="0"/>
            <a:t>Increase Transportation Options in Rural Areas</a:t>
          </a:r>
        </a:p>
      </dgm:t>
    </dgm:pt>
    <dgm:pt modelId="{B9C68A8D-450C-4313-BB78-ABB224A3F5AE}" type="parTrans" cxnId="{3DEEFB53-F67F-4026-B90F-4B46CF9A014B}">
      <dgm:prSet/>
      <dgm:spPr/>
      <dgm:t>
        <a:bodyPr/>
        <a:lstStyle/>
        <a:p>
          <a:endParaRPr lang="en-US"/>
        </a:p>
      </dgm:t>
    </dgm:pt>
    <dgm:pt modelId="{2F152858-0A8F-4129-9B21-F670709D2D6F}" type="sibTrans" cxnId="{3DEEFB53-F67F-4026-B90F-4B46CF9A014B}">
      <dgm:prSet/>
      <dgm:spPr/>
      <dgm:t>
        <a:bodyPr/>
        <a:lstStyle/>
        <a:p>
          <a:endParaRPr lang="en-US"/>
        </a:p>
      </dgm:t>
    </dgm:pt>
    <dgm:pt modelId="{FC3AE5FB-C473-4233-90B1-0C43D877F203}">
      <dgm:prSet/>
      <dgm:spPr/>
      <dgm:t>
        <a:bodyPr/>
        <a:lstStyle/>
        <a:p>
          <a:r>
            <a:rPr lang="en-US" dirty="0"/>
            <a:t>Connect Families with Financial Assistance Programs</a:t>
          </a:r>
        </a:p>
      </dgm:t>
    </dgm:pt>
    <dgm:pt modelId="{8D43F34E-CB5E-453A-ABB0-A2A1BBF229E0}" type="parTrans" cxnId="{CDCB1836-3DDE-4EB3-8626-346C512580C5}">
      <dgm:prSet/>
      <dgm:spPr/>
      <dgm:t>
        <a:bodyPr/>
        <a:lstStyle/>
        <a:p>
          <a:endParaRPr lang="en-US"/>
        </a:p>
      </dgm:t>
    </dgm:pt>
    <dgm:pt modelId="{747C64A7-C9E8-4AC7-911A-3726BF2A6035}" type="sibTrans" cxnId="{CDCB1836-3DDE-4EB3-8626-346C512580C5}">
      <dgm:prSet/>
      <dgm:spPr/>
      <dgm:t>
        <a:bodyPr/>
        <a:lstStyle/>
        <a:p>
          <a:endParaRPr lang="en-US"/>
        </a:p>
      </dgm:t>
    </dgm:pt>
    <dgm:pt modelId="{D9A06CB7-16FB-4804-B2E6-CCCF77C08346}" type="pres">
      <dgm:prSet presAssocID="{F1F0CF6B-45A3-4AA5-B19C-00564977F93C}" presName="diagram" presStyleCnt="0">
        <dgm:presLayoutVars>
          <dgm:chPref val="1"/>
          <dgm:dir/>
          <dgm:animOne val="branch"/>
          <dgm:animLvl val="lvl"/>
          <dgm:resizeHandles/>
        </dgm:presLayoutVars>
      </dgm:prSet>
      <dgm:spPr/>
    </dgm:pt>
    <dgm:pt modelId="{39AA1607-F5F5-474E-9028-FAFBA04DE1CF}" type="pres">
      <dgm:prSet presAssocID="{E924537D-3A93-4C69-B073-CE6EE38A4850}" presName="root" presStyleCnt="0"/>
      <dgm:spPr/>
    </dgm:pt>
    <dgm:pt modelId="{E6B0BAC3-156E-407F-81DA-79949615A9F6}" type="pres">
      <dgm:prSet presAssocID="{E924537D-3A93-4C69-B073-CE6EE38A4850}" presName="rootComposite" presStyleCnt="0"/>
      <dgm:spPr/>
    </dgm:pt>
    <dgm:pt modelId="{DD4AE691-813F-49C7-8071-964EB7FBDDF9}" type="pres">
      <dgm:prSet presAssocID="{E924537D-3A93-4C69-B073-CE6EE38A4850}" presName="rootText" presStyleLbl="node1" presStyleIdx="0" presStyleCnt="1"/>
      <dgm:spPr/>
    </dgm:pt>
    <dgm:pt modelId="{B275D8D2-A2CF-4DE2-AE88-12FFC1866E5D}" type="pres">
      <dgm:prSet presAssocID="{E924537D-3A93-4C69-B073-CE6EE38A4850}" presName="rootConnector" presStyleLbl="node1" presStyleIdx="0" presStyleCnt="1"/>
      <dgm:spPr/>
    </dgm:pt>
    <dgm:pt modelId="{1705DA07-3CC0-46D8-9832-057A52258B17}" type="pres">
      <dgm:prSet presAssocID="{E924537D-3A93-4C69-B073-CE6EE38A4850}" presName="childShape" presStyleCnt="0"/>
      <dgm:spPr/>
    </dgm:pt>
    <dgm:pt modelId="{6CA8A0BD-1A0A-4358-8DAA-E2F5FCFE7AB4}" type="pres">
      <dgm:prSet presAssocID="{A03E8354-66C3-4EB7-8DC5-482CE66C1CB1}" presName="Name13" presStyleLbl="parChTrans1D2" presStyleIdx="0" presStyleCnt="3"/>
      <dgm:spPr/>
    </dgm:pt>
    <dgm:pt modelId="{5037162C-444D-49DC-8445-D2997830628E}" type="pres">
      <dgm:prSet presAssocID="{6BB58A28-78E9-45B4-A9ED-89D707C9A596}" presName="childText" presStyleLbl="bgAcc1" presStyleIdx="0" presStyleCnt="3">
        <dgm:presLayoutVars>
          <dgm:bulletEnabled val="1"/>
        </dgm:presLayoutVars>
      </dgm:prSet>
      <dgm:spPr/>
    </dgm:pt>
    <dgm:pt modelId="{5C633E17-2398-437F-A58C-C711CAE4EB18}" type="pres">
      <dgm:prSet presAssocID="{B9C68A8D-450C-4313-BB78-ABB224A3F5AE}" presName="Name13" presStyleLbl="parChTrans1D2" presStyleIdx="1" presStyleCnt="3"/>
      <dgm:spPr/>
    </dgm:pt>
    <dgm:pt modelId="{DC3BFC66-26AD-4E95-AA97-16388CED9849}" type="pres">
      <dgm:prSet presAssocID="{4ECCBDC4-7B09-4C5B-AEEF-1C997FCE53CA}" presName="childText" presStyleLbl="bgAcc1" presStyleIdx="1" presStyleCnt="3">
        <dgm:presLayoutVars>
          <dgm:bulletEnabled val="1"/>
        </dgm:presLayoutVars>
      </dgm:prSet>
      <dgm:spPr/>
    </dgm:pt>
    <dgm:pt modelId="{4BFFE902-A8B2-4968-8050-0C1D4FF2C4AA}" type="pres">
      <dgm:prSet presAssocID="{8D43F34E-CB5E-453A-ABB0-A2A1BBF229E0}" presName="Name13" presStyleLbl="parChTrans1D2" presStyleIdx="2" presStyleCnt="3"/>
      <dgm:spPr/>
    </dgm:pt>
    <dgm:pt modelId="{AC637352-48BA-42F1-9378-B1DC1A45E9CE}" type="pres">
      <dgm:prSet presAssocID="{FC3AE5FB-C473-4233-90B1-0C43D877F203}" presName="childText" presStyleLbl="bgAcc1" presStyleIdx="2" presStyleCnt="3">
        <dgm:presLayoutVars>
          <dgm:bulletEnabled val="1"/>
        </dgm:presLayoutVars>
      </dgm:prSet>
      <dgm:spPr/>
    </dgm:pt>
  </dgm:ptLst>
  <dgm:cxnLst>
    <dgm:cxn modelId="{DC61A411-1093-4BF2-B4AE-56B2CF5DCC22}" type="presOf" srcId="{E924537D-3A93-4C69-B073-CE6EE38A4850}" destId="{B275D8D2-A2CF-4DE2-AE88-12FFC1866E5D}" srcOrd="1" destOrd="0" presId="urn:microsoft.com/office/officeart/2005/8/layout/hierarchy3"/>
    <dgm:cxn modelId="{CDCB1836-3DDE-4EB3-8626-346C512580C5}" srcId="{E924537D-3A93-4C69-B073-CE6EE38A4850}" destId="{FC3AE5FB-C473-4233-90B1-0C43D877F203}" srcOrd="2" destOrd="0" parTransId="{8D43F34E-CB5E-453A-ABB0-A2A1BBF229E0}" sibTransId="{747C64A7-C9E8-4AC7-911A-3726BF2A6035}"/>
    <dgm:cxn modelId="{9A3D0047-1F25-412D-BFC6-B24C6A8796B4}" type="presOf" srcId="{E924537D-3A93-4C69-B073-CE6EE38A4850}" destId="{DD4AE691-813F-49C7-8071-964EB7FBDDF9}" srcOrd="0" destOrd="0" presId="urn:microsoft.com/office/officeart/2005/8/layout/hierarchy3"/>
    <dgm:cxn modelId="{6777EE69-87B7-43AB-9456-76B2ADB73C55}" type="presOf" srcId="{6BB58A28-78E9-45B4-A9ED-89D707C9A596}" destId="{5037162C-444D-49DC-8445-D2997830628E}" srcOrd="0" destOrd="0" presId="urn:microsoft.com/office/officeart/2005/8/layout/hierarchy3"/>
    <dgm:cxn modelId="{3DEEFB53-F67F-4026-B90F-4B46CF9A014B}" srcId="{E924537D-3A93-4C69-B073-CE6EE38A4850}" destId="{4ECCBDC4-7B09-4C5B-AEEF-1C997FCE53CA}" srcOrd="1" destOrd="0" parTransId="{B9C68A8D-450C-4313-BB78-ABB224A3F5AE}" sibTransId="{2F152858-0A8F-4129-9B21-F670709D2D6F}"/>
    <dgm:cxn modelId="{BD7CF377-2004-4E08-8585-811C3426349B}" type="presOf" srcId="{A03E8354-66C3-4EB7-8DC5-482CE66C1CB1}" destId="{6CA8A0BD-1A0A-4358-8DAA-E2F5FCFE7AB4}" srcOrd="0" destOrd="0" presId="urn:microsoft.com/office/officeart/2005/8/layout/hierarchy3"/>
    <dgm:cxn modelId="{DB13D7D3-5590-433D-8859-5CDC928D5F42}" srcId="{F1F0CF6B-45A3-4AA5-B19C-00564977F93C}" destId="{E924537D-3A93-4C69-B073-CE6EE38A4850}" srcOrd="0" destOrd="0" parTransId="{67B904F1-F3D1-4CDC-A059-66BFDB685DF0}" sibTransId="{6BF72E7F-01A4-4A12-8412-4EE5FD5EFE2F}"/>
    <dgm:cxn modelId="{B3B063D9-998F-45EC-B03A-820ABE23E9B0}" type="presOf" srcId="{4ECCBDC4-7B09-4C5B-AEEF-1C997FCE53CA}" destId="{DC3BFC66-26AD-4E95-AA97-16388CED9849}" srcOrd="0" destOrd="0" presId="urn:microsoft.com/office/officeart/2005/8/layout/hierarchy3"/>
    <dgm:cxn modelId="{3D39BADE-D2DE-4DDA-9A4B-BCEB49A95743}" type="presOf" srcId="{8D43F34E-CB5E-453A-ABB0-A2A1BBF229E0}" destId="{4BFFE902-A8B2-4968-8050-0C1D4FF2C4AA}" srcOrd="0" destOrd="0" presId="urn:microsoft.com/office/officeart/2005/8/layout/hierarchy3"/>
    <dgm:cxn modelId="{B82F1CED-2AF2-47AF-9FEE-9331901FAB39}" srcId="{E924537D-3A93-4C69-B073-CE6EE38A4850}" destId="{6BB58A28-78E9-45B4-A9ED-89D707C9A596}" srcOrd="0" destOrd="0" parTransId="{A03E8354-66C3-4EB7-8DC5-482CE66C1CB1}" sibTransId="{28BF3383-B5B0-4448-BDD4-D42354200E3D}"/>
    <dgm:cxn modelId="{3139CEED-2006-4162-B50B-71AAEFFA14A5}" type="presOf" srcId="{FC3AE5FB-C473-4233-90B1-0C43D877F203}" destId="{AC637352-48BA-42F1-9378-B1DC1A45E9CE}" srcOrd="0" destOrd="0" presId="urn:microsoft.com/office/officeart/2005/8/layout/hierarchy3"/>
    <dgm:cxn modelId="{153A59FE-E198-4AFE-8C54-E092A1A858E9}" type="presOf" srcId="{B9C68A8D-450C-4313-BB78-ABB224A3F5AE}" destId="{5C633E17-2398-437F-A58C-C711CAE4EB18}" srcOrd="0" destOrd="0" presId="urn:microsoft.com/office/officeart/2005/8/layout/hierarchy3"/>
    <dgm:cxn modelId="{8B3867FF-CF60-460C-928F-E0219B403E4B}" type="presOf" srcId="{F1F0CF6B-45A3-4AA5-B19C-00564977F93C}" destId="{D9A06CB7-16FB-4804-B2E6-CCCF77C08346}" srcOrd="0" destOrd="0" presId="urn:microsoft.com/office/officeart/2005/8/layout/hierarchy3"/>
    <dgm:cxn modelId="{BEB9DE7B-4FC8-41B5-A82D-6B9DFE4E46ED}" type="presParOf" srcId="{D9A06CB7-16FB-4804-B2E6-CCCF77C08346}" destId="{39AA1607-F5F5-474E-9028-FAFBA04DE1CF}" srcOrd="0" destOrd="0" presId="urn:microsoft.com/office/officeart/2005/8/layout/hierarchy3"/>
    <dgm:cxn modelId="{386DE680-12CB-4F97-8B48-68EC95C75667}" type="presParOf" srcId="{39AA1607-F5F5-474E-9028-FAFBA04DE1CF}" destId="{E6B0BAC3-156E-407F-81DA-79949615A9F6}" srcOrd="0" destOrd="0" presId="urn:microsoft.com/office/officeart/2005/8/layout/hierarchy3"/>
    <dgm:cxn modelId="{5942A4C6-A909-418F-94F8-E321D1DBD0EF}" type="presParOf" srcId="{E6B0BAC3-156E-407F-81DA-79949615A9F6}" destId="{DD4AE691-813F-49C7-8071-964EB7FBDDF9}" srcOrd="0" destOrd="0" presId="urn:microsoft.com/office/officeart/2005/8/layout/hierarchy3"/>
    <dgm:cxn modelId="{E39718D0-1A3C-454E-B26C-63AF59FE9323}" type="presParOf" srcId="{E6B0BAC3-156E-407F-81DA-79949615A9F6}" destId="{B275D8D2-A2CF-4DE2-AE88-12FFC1866E5D}" srcOrd="1" destOrd="0" presId="urn:microsoft.com/office/officeart/2005/8/layout/hierarchy3"/>
    <dgm:cxn modelId="{9C26EC2F-B089-4E54-B933-74B4FB19C0BA}" type="presParOf" srcId="{39AA1607-F5F5-474E-9028-FAFBA04DE1CF}" destId="{1705DA07-3CC0-46D8-9832-057A52258B17}" srcOrd="1" destOrd="0" presId="urn:microsoft.com/office/officeart/2005/8/layout/hierarchy3"/>
    <dgm:cxn modelId="{473F8A1B-CFD4-44B4-98A6-72E5DE4DF7E4}" type="presParOf" srcId="{1705DA07-3CC0-46D8-9832-057A52258B17}" destId="{6CA8A0BD-1A0A-4358-8DAA-E2F5FCFE7AB4}" srcOrd="0" destOrd="0" presId="urn:microsoft.com/office/officeart/2005/8/layout/hierarchy3"/>
    <dgm:cxn modelId="{867B833A-06F1-46CE-B263-2E8877C6BBDD}" type="presParOf" srcId="{1705DA07-3CC0-46D8-9832-057A52258B17}" destId="{5037162C-444D-49DC-8445-D2997830628E}" srcOrd="1" destOrd="0" presId="urn:microsoft.com/office/officeart/2005/8/layout/hierarchy3"/>
    <dgm:cxn modelId="{D8454152-E9B8-4A67-BD95-7617A39E8A93}" type="presParOf" srcId="{1705DA07-3CC0-46D8-9832-057A52258B17}" destId="{5C633E17-2398-437F-A58C-C711CAE4EB18}" srcOrd="2" destOrd="0" presId="urn:microsoft.com/office/officeart/2005/8/layout/hierarchy3"/>
    <dgm:cxn modelId="{10AAF928-069E-44CF-8B65-5B75EDCF72C6}" type="presParOf" srcId="{1705DA07-3CC0-46D8-9832-057A52258B17}" destId="{DC3BFC66-26AD-4E95-AA97-16388CED9849}" srcOrd="3" destOrd="0" presId="urn:microsoft.com/office/officeart/2005/8/layout/hierarchy3"/>
    <dgm:cxn modelId="{75C0DB2D-472F-407D-BBDF-0C617A81C183}" type="presParOf" srcId="{1705DA07-3CC0-46D8-9832-057A52258B17}" destId="{4BFFE902-A8B2-4968-8050-0C1D4FF2C4AA}" srcOrd="4" destOrd="0" presId="urn:microsoft.com/office/officeart/2005/8/layout/hierarchy3"/>
    <dgm:cxn modelId="{864535BB-FF60-4A3C-B1C0-7A263D54D9B9}" type="presParOf" srcId="{1705DA07-3CC0-46D8-9832-057A52258B17}" destId="{AC637352-48BA-42F1-9378-B1DC1A45E9CE}" srcOrd="5" destOrd="0" presId="urn:microsoft.com/office/officeart/2005/8/layout/hierarchy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C75AA26-B0CD-4886-A0C7-ADC2DC6B0FCB}" type="doc">
      <dgm:prSet loTypeId="urn:microsoft.com/office/officeart/2005/8/layout/hProcess9" loCatId="process" qsTypeId="urn:microsoft.com/office/officeart/2005/8/quickstyle/simple1" qsCatId="simple" csTypeId="urn:microsoft.com/office/officeart/2005/8/colors/accent1_2" csCatId="accent1" phldr="1"/>
      <dgm:spPr/>
      <dgm:t>
        <a:bodyPr/>
        <a:lstStyle/>
        <a:p>
          <a:endParaRPr lang="en-US"/>
        </a:p>
      </dgm:t>
    </dgm:pt>
    <dgm:pt modelId="{B717A8D0-2F69-43F1-98A0-8DE69D893A6D}">
      <dgm:prSet phldrT="[Text]"/>
      <dgm:spPr/>
      <dgm:t>
        <a:bodyPr/>
        <a:lstStyle/>
        <a:p>
          <a:pPr>
            <a:buFont typeface="Symbol" panose="05050102010706020507" pitchFamily="18" charset="2"/>
            <a:buChar char=""/>
          </a:pPr>
          <a:r>
            <a:rPr lang="en-US" dirty="0"/>
            <a:t>Expand transportation options. Expand public transportation routes, hours. </a:t>
          </a:r>
        </a:p>
      </dgm:t>
    </dgm:pt>
    <dgm:pt modelId="{9B850120-8A93-4FB6-BBD4-E3BA32AB005D}" type="parTrans" cxnId="{38D960B1-03E4-42CF-8340-39E3D6D2585F}">
      <dgm:prSet/>
      <dgm:spPr/>
      <dgm:t>
        <a:bodyPr/>
        <a:lstStyle/>
        <a:p>
          <a:endParaRPr lang="en-US"/>
        </a:p>
      </dgm:t>
    </dgm:pt>
    <dgm:pt modelId="{D0EAEF19-2F47-4B79-8DBC-76EB6F8AAE0B}" type="sibTrans" cxnId="{38D960B1-03E4-42CF-8340-39E3D6D2585F}">
      <dgm:prSet/>
      <dgm:spPr/>
      <dgm:t>
        <a:bodyPr/>
        <a:lstStyle/>
        <a:p>
          <a:endParaRPr lang="en-US"/>
        </a:p>
      </dgm:t>
    </dgm:pt>
    <dgm:pt modelId="{53760D4F-7B37-468D-B731-7EE821418CEA}">
      <dgm:prSet phldrT="[Text]"/>
      <dgm:spPr/>
      <dgm:t>
        <a:bodyPr/>
        <a:lstStyle/>
        <a:p>
          <a:r>
            <a:rPr lang="en-US" dirty="0">
              <a:effectLst/>
              <a:latin typeface="Calibri Light" panose="020F0302020204030204" pitchFamily="34" charset="0"/>
              <a:ea typeface="Times New Roman" panose="02020603050405020304" pitchFamily="18" charset="0"/>
            </a:rPr>
            <a:t>Develop a more accessible (and direct door-to-door) public transportation system. Provide specialized accessible transportation. </a:t>
          </a:r>
          <a:endParaRPr lang="en-US" dirty="0"/>
        </a:p>
      </dgm:t>
    </dgm:pt>
    <dgm:pt modelId="{6D77C3C2-3A1F-418C-B3FA-36EAD63A1917}" type="parTrans" cxnId="{4078C997-B716-45C3-B54A-715D0C12B428}">
      <dgm:prSet/>
      <dgm:spPr/>
      <dgm:t>
        <a:bodyPr/>
        <a:lstStyle/>
        <a:p>
          <a:endParaRPr lang="en-US"/>
        </a:p>
      </dgm:t>
    </dgm:pt>
    <dgm:pt modelId="{01250532-83BC-4E9D-B5E9-A1D896815D03}" type="sibTrans" cxnId="{4078C997-B716-45C3-B54A-715D0C12B428}">
      <dgm:prSet/>
      <dgm:spPr/>
      <dgm:t>
        <a:bodyPr/>
        <a:lstStyle/>
        <a:p>
          <a:endParaRPr lang="en-US"/>
        </a:p>
      </dgm:t>
    </dgm:pt>
    <dgm:pt modelId="{50C69BF8-6126-4020-A887-1A513FE47180}">
      <dgm:prSet/>
      <dgm:spPr/>
      <dgm:t>
        <a:bodyPr/>
        <a:lstStyle/>
        <a:p>
          <a:r>
            <a:rPr lang="en-US" dirty="0"/>
            <a:t>Provide private transportation options for those using wheelchairs , frail seniors, or those with memory loss. </a:t>
          </a:r>
        </a:p>
      </dgm:t>
    </dgm:pt>
    <dgm:pt modelId="{4B7DD481-AA4F-40CD-94A1-09DAA0781FB1}" type="parTrans" cxnId="{12CA7C19-4F56-458E-B5E0-06F588656E69}">
      <dgm:prSet/>
      <dgm:spPr/>
      <dgm:t>
        <a:bodyPr/>
        <a:lstStyle/>
        <a:p>
          <a:endParaRPr lang="en-US"/>
        </a:p>
      </dgm:t>
    </dgm:pt>
    <dgm:pt modelId="{FEC5020A-D13A-4E4C-BF58-D55CCD558415}" type="sibTrans" cxnId="{12CA7C19-4F56-458E-B5E0-06F588656E69}">
      <dgm:prSet/>
      <dgm:spPr/>
      <dgm:t>
        <a:bodyPr/>
        <a:lstStyle/>
        <a:p>
          <a:endParaRPr lang="en-US"/>
        </a:p>
      </dgm:t>
    </dgm:pt>
    <dgm:pt modelId="{1359EC55-48FB-4804-BE2F-BD0F74359A7C}">
      <dgm:prSet/>
      <dgm:spPr/>
      <dgm:t>
        <a:bodyPr/>
        <a:lstStyle/>
        <a:p>
          <a:r>
            <a:rPr lang="en-US" dirty="0"/>
            <a:t>Increase public transportation availability in rural areas, provide specialized transportation for those using wheelchairs.</a:t>
          </a:r>
        </a:p>
      </dgm:t>
    </dgm:pt>
    <dgm:pt modelId="{329B849E-8930-484E-BEC6-5C65BD11C164}" type="parTrans" cxnId="{1D5A7564-6816-4668-BCCA-0D8D901F1D32}">
      <dgm:prSet/>
      <dgm:spPr/>
      <dgm:t>
        <a:bodyPr/>
        <a:lstStyle/>
        <a:p>
          <a:endParaRPr lang="en-US"/>
        </a:p>
      </dgm:t>
    </dgm:pt>
    <dgm:pt modelId="{7D8DC4DD-8A07-4E6D-A313-26630A09BBC4}" type="sibTrans" cxnId="{1D5A7564-6816-4668-BCCA-0D8D901F1D32}">
      <dgm:prSet/>
      <dgm:spPr/>
      <dgm:t>
        <a:bodyPr/>
        <a:lstStyle/>
        <a:p>
          <a:endParaRPr lang="en-US"/>
        </a:p>
      </dgm:t>
    </dgm:pt>
    <dgm:pt modelId="{758CD391-4257-463F-A88C-06F289DEAD89}" type="pres">
      <dgm:prSet presAssocID="{EC75AA26-B0CD-4886-A0C7-ADC2DC6B0FCB}" presName="CompostProcess" presStyleCnt="0">
        <dgm:presLayoutVars>
          <dgm:dir/>
          <dgm:resizeHandles val="exact"/>
        </dgm:presLayoutVars>
      </dgm:prSet>
      <dgm:spPr/>
    </dgm:pt>
    <dgm:pt modelId="{46A3C13F-ACDA-42DD-8F93-4578BF07CC56}" type="pres">
      <dgm:prSet presAssocID="{EC75AA26-B0CD-4886-A0C7-ADC2DC6B0FCB}" presName="arrow" presStyleLbl="bgShp" presStyleIdx="0" presStyleCnt="1" custScaleX="117647" custLinFactNeighborX="0" custLinFactNeighborY="10762"/>
      <dgm:spPr/>
    </dgm:pt>
    <dgm:pt modelId="{5BBCD0DE-8F04-4741-AC9D-A1E3813F7409}" type="pres">
      <dgm:prSet presAssocID="{EC75AA26-B0CD-4886-A0C7-ADC2DC6B0FCB}" presName="linearProcess" presStyleCnt="0"/>
      <dgm:spPr/>
    </dgm:pt>
    <dgm:pt modelId="{C9CD0A7C-B633-4B44-AAC4-C2A608575423}" type="pres">
      <dgm:prSet presAssocID="{B717A8D0-2F69-43F1-98A0-8DE69D893A6D}" presName="textNode" presStyleLbl="node1" presStyleIdx="0" presStyleCnt="4" custLinFactX="-6894" custLinFactNeighborX="-100000" custLinFactNeighborY="1442">
        <dgm:presLayoutVars>
          <dgm:bulletEnabled val="1"/>
        </dgm:presLayoutVars>
      </dgm:prSet>
      <dgm:spPr/>
    </dgm:pt>
    <dgm:pt modelId="{2C4CDDFC-AEA6-4771-AD95-768983BF3702}" type="pres">
      <dgm:prSet presAssocID="{D0EAEF19-2F47-4B79-8DBC-76EB6F8AAE0B}" presName="sibTrans" presStyleCnt="0"/>
      <dgm:spPr/>
    </dgm:pt>
    <dgm:pt modelId="{2B4179CB-CDCF-4DA8-80C3-4F7F3BE9A7C9}" type="pres">
      <dgm:prSet presAssocID="{50C69BF8-6126-4020-A887-1A513FE47180}" presName="textNode" presStyleLbl="node1" presStyleIdx="1" presStyleCnt="4" custLinFactX="100000" custLinFactNeighborX="103043" custLinFactNeighborY="1110">
        <dgm:presLayoutVars>
          <dgm:bulletEnabled val="1"/>
        </dgm:presLayoutVars>
      </dgm:prSet>
      <dgm:spPr/>
    </dgm:pt>
    <dgm:pt modelId="{82D18BD0-D940-4709-AC3C-34A85D0472A2}" type="pres">
      <dgm:prSet presAssocID="{FEC5020A-D13A-4E4C-BF58-D55CCD558415}" presName="sibTrans" presStyleCnt="0"/>
      <dgm:spPr/>
    </dgm:pt>
    <dgm:pt modelId="{3E998748-E788-436E-9698-36AC225BA836}" type="pres">
      <dgm:prSet presAssocID="{53760D4F-7B37-468D-B731-7EE821418CEA}" presName="textNode" presStyleLbl="node1" presStyleIdx="2" presStyleCnt="4" custLinFactX="102531" custLinFactNeighborX="200000">
        <dgm:presLayoutVars>
          <dgm:bulletEnabled val="1"/>
        </dgm:presLayoutVars>
      </dgm:prSet>
      <dgm:spPr/>
    </dgm:pt>
    <dgm:pt modelId="{3E5A5AB5-8211-4CAA-B811-05BEF842C11C}" type="pres">
      <dgm:prSet presAssocID="{01250532-83BC-4E9D-B5E9-A1D896815D03}" presName="sibTrans" presStyleCnt="0"/>
      <dgm:spPr/>
    </dgm:pt>
    <dgm:pt modelId="{C3FCA825-6BFF-46B4-A36C-809BCD769B34}" type="pres">
      <dgm:prSet presAssocID="{1359EC55-48FB-4804-BE2F-BD0F74359A7C}" presName="textNode" presStyleLbl="node1" presStyleIdx="3" presStyleCnt="4" custLinFactX="-199074" custLinFactNeighborX="-200000">
        <dgm:presLayoutVars>
          <dgm:bulletEnabled val="1"/>
        </dgm:presLayoutVars>
      </dgm:prSet>
      <dgm:spPr/>
    </dgm:pt>
  </dgm:ptLst>
  <dgm:cxnLst>
    <dgm:cxn modelId="{12CA7C19-4F56-458E-B5E0-06F588656E69}" srcId="{EC75AA26-B0CD-4886-A0C7-ADC2DC6B0FCB}" destId="{50C69BF8-6126-4020-A887-1A513FE47180}" srcOrd="1" destOrd="0" parTransId="{4B7DD481-AA4F-40CD-94A1-09DAA0781FB1}" sibTransId="{FEC5020A-D13A-4E4C-BF58-D55CCD558415}"/>
    <dgm:cxn modelId="{91EC302B-0D4C-404B-862C-FFE41CC6820F}" type="presOf" srcId="{B717A8D0-2F69-43F1-98A0-8DE69D893A6D}" destId="{C9CD0A7C-B633-4B44-AAC4-C2A608575423}" srcOrd="0" destOrd="0" presId="urn:microsoft.com/office/officeart/2005/8/layout/hProcess9"/>
    <dgm:cxn modelId="{15A1603A-6C1D-4F50-AB21-1146FD08B875}" type="presOf" srcId="{EC75AA26-B0CD-4886-A0C7-ADC2DC6B0FCB}" destId="{758CD391-4257-463F-A88C-06F289DEAD89}" srcOrd="0" destOrd="0" presId="urn:microsoft.com/office/officeart/2005/8/layout/hProcess9"/>
    <dgm:cxn modelId="{1D5A7564-6816-4668-BCCA-0D8D901F1D32}" srcId="{EC75AA26-B0CD-4886-A0C7-ADC2DC6B0FCB}" destId="{1359EC55-48FB-4804-BE2F-BD0F74359A7C}" srcOrd="3" destOrd="0" parTransId="{329B849E-8930-484E-BEC6-5C65BD11C164}" sibTransId="{7D8DC4DD-8A07-4E6D-A313-26630A09BBC4}"/>
    <dgm:cxn modelId="{4078C997-B716-45C3-B54A-715D0C12B428}" srcId="{EC75AA26-B0CD-4886-A0C7-ADC2DC6B0FCB}" destId="{53760D4F-7B37-468D-B731-7EE821418CEA}" srcOrd="2" destOrd="0" parTransId="{6D77C3C2-3A1F-418C-B3FA-36EAD63A1917}" sibTransId="{01250532-83BC-4E9D-B5E9-A1D896815D03}"/>
    <dgm:cxn modelId="{04713F9F-1915-45A7-978D-19078C2EBFAC}" type="presOf" srcId="{53760D4F-7B37-468D-B731-7EE821418CEA}" destId="{3E998748-E788-436E-9698-36AC225BA836}" srcOrd="0" destOrd="0" presId="urn:microsoft.com/office/officeart/2005/8/layout/hProcess9"/>
    <dgm:cxn modelId="{38D960B1-03E4-42CF-8340-39E3D6D2585F}" srcId="{EC75AA26-B0CD-4886-A0C7-ADC2DC6B0FCB}" destId="{B717A8D0-2F69-43F1-98A0-8DE69D893A6D}" srcOrd="0" destOrd="0" parTransId="{9B850120-8A93-4FB6-BBD4-E3BA32AB005D}" sibTransId="{D0EAEF19-2F47-4B79-8DBC-76EB6F8AAE0B}"/>
    <dgm:cxn modelId="{273406B3-7B3D-496D-A570-9F56922668E9}" type="presOf" srcId="{50C69BF8-6126-4020-A887-1A513FE47180}" destId="{2B4179CB-CDCF-4DA8-80C3-4F7F3BE9A7C9}" srcOrd="0" destOrd="0" presId="urn:microsoft.com/office/officeart/2005/8/layout/hProcess9"/>
    <dgm:cxn modelId="{BCA0D9E7-B30D-47E1-ADE2-2DF1F89C7ADF}" type="presOf" srcId="{1359EC55-48FB-4804-BE2F-BD0F74359A7C}" destId="{C3FCA825-6BFF-46B4-A36C-809BCD769B34}" srcOrd="0" destOrd="0" presId="urn:microsoft.com/office/officeart/2005/8/layout/hProcess9"/>
    <dgm:cxn modelId="{712A94FB-9740-4527-985F-67C373D8CE60}" type="presParOf" srcId="{758CD391-4257-463F-A88C-06F289DEAD89}" destId="{46A3C13F-ACDA-42DD-8F93-4578BF07CC56}" srcOrd="0" destOrd="0" presId="urn:microsoft.com/office/officeart/2005/8/layout/hProcess9"/>
    <dgm:cxn modelId="{F1F142FD-6484-4736-80C9-E9D0776D6D3A}" type="presParOf" srcId="{758CD391-4257-463F-A88C-06F289DEAD89}" destId="{5BBCD0DE-8F04-4741-AC9D-A1E3813F7409}" srcOrd="1" destOrd="0" presId="urn:microsoft.com/office/officeart/2005/8/layout/hProcess9"/>
    <dgm:cxn modelId="{C70EAAC5-FEF1-419D-8CDD-25F09469A600}" type="presParOf" srcId="{5BBCD0DE-8F04-4741-AC9D-A1E3813F7409}" destId="{C9CD0A7C-B633-4B44-AAC4-C2A608575423}" srcOrd="0" destOrd="0" presId="urn:microsoft.com/office/officeart/2005/8/layout/hProcess9"/>
    <dgm:cxn modelId="{2750E342-AC82-4CF3-AC20-CC6FE335AF44}" type="presParOf" srcId="{5BBCD0DE-8F04-4741-AC9D-A1E3813F7409}" destId="{2C4CDDFC-AEA6-4771-AD95-768983BF3702}" srcOrd="1" destOrd="0" presId="urn:microsoft.com/office/officeart/2005/8/layout/hProcess9"/>
    <dgm:cxn modelId="{14CC1952-0CF4-4C59-B9E0-2DD0031F4874}" type="presParOf" srcId="{5BBCD0DE-8F04-4741-AC9D-A1E3813F7409}" destId="{2B4179CB-CDCF-4DA8-80C3-4F7F3BE9A7C9}" srcOrd="2" destOrd="0" presId="urn:microsoft.com/office/officeart/2005/8/layout/hProcess9"/>
    <dgm:cxn modelId="{8E9E2F57-6F7E-4E3B-950E-4B16FE96ABA1}" type="presParOf" srcId="{5BBCD0DE-8F04-4741-AC9D-A1E3813F7409}" destId="{82D18BD0-D940-4709-AC3C-34A85D0472A2}" srcOrd="3" destOrd="0" presId="urn:microsoft.com/office/officeart/2005/8/layout/hProcess9"/>
    <dgm:cxn modelId="{6E6EE985-564C-47D5-BB44-5537F41A8E20}" type="presParOf" srcId="{5BBCD0DE-8F04-4741-AC9D-A1E3813F7409}" destId="{3E998748-E788-436E-9698-36AC225BA836}" srcOrd="4" destOrd="0" presId="urn:microsoft.com/office/officeart/2005/8/layout/hProcess9"/>
    <dgm:cxn modelId="{BB5D62C1-F89A-4264-A67C-03621A049657}" type="presParOf" srcId="{5BBCD0DE-8F04-4741-AC9D-A1E3813F7409}" destId="{3E5A5AB5-8211-4CAA-B811-05BEF842C11C}" srcOrd="5" destOrd="0" presId="urn:microsoft.com/office/officeart/2005/8/layout/hProcess9"/>
    <dgm:cxn modelId="{E731A414-A196-443C-B382-E72EB92C8B3B}" type="presParOf" srcId="{5BBCD0DE-8F04-4741-AC9D-A1E3813F7409}" destId="{C3FCA825-6BFF-46B4-A36C-809BCD769B34}"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46B60211-F9F7-42AD-89A8-C5FB54C1E431}" type="doc">
      <dgm:prSet loTypeId="urn:microsoft.com/office/officeart/2008/layout/HorizontalMultiLevelHierarchy" loCatId="hierarchy" qsTypeId="urn:microsoft.com/office/officeart/2005/8/quickstyle/3d6" qsCatId="3D" csTypeId="urn:microsoft.com/office/officeart/2005/8/colors/accent1_2" csCatId="accent1" phldr="1"/>
      <dgm:spPr/>
      <dgm:t>
        <a:bodyPr/>
        <a:lstStyle/>
        <a:p>
          <a:endParaRPr lang="en-US"/>
        </a:p>
      </dgm:t>
    </dgm:pt>
    <dgm:pt modelId="{FA29F163-2C17-4B89-8601-D94C96FDA222}">
      <dgm:prSet phldrT="[Text]"/>
      <dgm:spPr/>
      <dgm:t>
        <a:bodyPr/>
        <a:lstStyle/>
        <a:p>
          <a:r>
            <a:rPr lang="en-US" dirty="0"/>
            <a:t>Awareness</a:t>
          </a:r>
        </a:p>
      </dgm:t>
    </dgm:pt>
    <dgm:pt modelId="{C6D5F1C4-D25C-4BBF-A70E-5D8A6AB2C865}" type="parTrans" cxnId="{25EE8C53-CE3B-487F-AE55-CDC6C5B5AA0C}">
      <dgm:prSet/>
      <dgm:spPr/>
      <dgm:t>
        <a:bodyPr/>
        <a:lstStyle/>
        <a:p>
          <a:endParaRPr lang="en-US"/>
        </a:p>
      </dgm:t>
    </dgm:pt>
    <dgm:pt modelId="{C9E7266A-4D75-4B36-9F0B-5B3598006436}" type="sibTrans" cxnId="{25EE8C53-CE3B-487F-AE55-CDC6C5B5AA0C}">
      <dgm:prSet/>
      <dgm:spPr/>
      <dgm:t>
        <a:bodyPr/>
        <a:lstStyle/>
        <a:p>
          <a:endParaRPr lang="en-US"/>
        </a:p>
      </dgm:t>
    </dgm:pt>
    <dgm:pt modelId="{2FDADF76-04D0-438E-AE9F-322F9B478DFB}">
      <dgm:prSet phldrT="[Text]"/>
      <dgm:spPr/>
      <dgm:t>
        <a:bodyPr/>
        <a:lstStyle/>
        <a:p>
          <a:r>
            <a:rPr lang="en-US" dirty="0"/>
            <a:t>Supply non-traditional providers with information</a:t>
          </a:r>
        </a:p>
      </dgm:t>
    </dgm:pt>
    <dgm:pt modelId="{60E9CAB6-DF69-4051-A27D-8F2E33CB9DB5}" type="parTrans" cxnId="{73D28FDD-D124-471A-9BB5-0366F642841F}">
      <dgm:prSet/>
      <dgm:spPr/>
      <dgm:t>
        <a:bodyPr/>
        <a:lstStyle/>
        <a:p>
          <a:endParaRPr lang="en-US"/>
        </a:p>
      </dgm:t>
    </dgm:pt>
    <dgm:pt modelId="{D3DB8FF5-0050-4E5B-9F46-7DE92A818F2A}" type="sibTrans" cxnId="{73D28FDD-D124-471A-9BB5-0366F642841F}">
      <dgm:prSet/>
      <dgm:spPr/>
      <dgm:t>
        <a:bodyPr/>
        <a:lstStyle/>
        <a:p>
          <a:endParaRPr lang="en-US"/>
        </a:p>
      </dgm:t>
    </dgm:pt>
    <dgm:pt modelId="{67368722-A9BA-4625-8087-02D3C533F822}">
      <dgm:prSet phldrT="[Text]"/>
      <dgm:spPr/>
      <dgm:t>
        <a:bodyPr/>
        <a:lstStyle/>
        <a:p>
          <a:r>
            <a:rPr lang="en-US" dirty="0"/>
            <a:t>Create more outlets for agencies to share information and resources</a:t>
          </a:r>
        </a:p>
      </dgm:t>
    </dgm:pt>
    <dgm:pt modelId="{9F385BEB-F802-43AD-ABAD-B12B942837D8}" type="parTrans" cxnId="{189C72DF-D2FD-4D2F-9F6C-E267D742C4CC}">
      <dgm:prSet/>
      <dgm:spPr/>
      <dgm:t>
        <a:bodyPr/>
        <a:lstStyle/>
        <a:p>
          <a:endParaRPr lang="en-US"/>
        </a:p>
      </dgm:t>
    </dgm:pt>
    <dgm:pt modelId="{00E431BF-3AE2-4FEA-BDAF-A4B25083046A}" type="sibTrans" cxnId="{189C72DF-D2FD-4D2F-9F6C-E267D742C4CC}">
      <dgm:prSet/>
      <dgm:spPr/>
      <dgm:t>
        <a:bodyPr/>
        <a:lstStyle/>
        <a:p>
          <a:endParaRPr lang="en-US"/>
        </a:p>
      </dgm:t>
    </dgm:pt>
    <dgm:pt modelId="{73A8BF1D-9160-47A1-82DD-F83A8A0DAC63}">
      <dgm:prSet phldrT="[Text]"/>
      <dgm:spPr/>
      <dgm:t>
        <a:bodyPr/>
        <a:lstStyle/>
        <a:p>
          <a:r>
            <a:rPr lang="en-US" dirty="0"/>
            <a:t>Health and </a:t>
          </a:r>
        </a:p>
        <a:p>
          <a:r>
            <a:rPr lang="en-US" dirty="0"/>
            <a:t>resource fairs</a:t>
          </a:r>
        </a:p>
      </dgm:t>
    </dgm:pt>
    <dgm:pt modelId="{85A91D0F-FD6E-463A-B745-663646221E54}" type="sibTrans" cxnId="{B7253B51-E668-4FB3-9BD7-5EFD3352E905}">
      <dgm:prSet/>
      <dgm:spPr/>
      <dgm:t>
        <a:bodyPr/>
        <a:lstStyle/>
        <a:p>
          <a:endParaRPr lang="en-US"/>
        </a:p>
      </dgm:t>
    </dgm:pt>
    <dgm:pt modelId="{AA125328-ADA9-490E-BB1F-333C48F5F610}" type="parTrans" cxnId="{B7253B51-E668-4FB3-9BD7-5EFD3352E905}">
      <dgm:prSet/>
      <dgm:spPr/>
      <dgm:t>
        <a:bodyPr/>
        <a:lstStyle/>
        <a:p>
          <a:endParaRPr lang="en-US"/>
        </a:p>
      </dgm:t>
    </dgm:pt>
    <dgm:pt modelId="{7E609412-5C3B-4A30-95F2-544B8B1F6B1C}" type="pres">
      <dgm:prSet presAssocID="{46B60211-F9F7-42AD-89A8-C5FB54C1E431}" presName="Name0" presStyleCnt="0">
        <dgm:presLayoutVars>
          <dgm:chPref val="1"/>
          <dgm:dir/>
          <dgm:animOne val="branch"/>
          <dgm:animLvl val="lvl"/>
          <dgm:resizeHandles val="exact"/>
        </dgm:presLayoutVars>
      </dgm:prSet>
      <dgm:spPr/>
    </dgm:pt>
    <dgm:pt modelId="{6A94B333-3D7B-4264-87C8-ABDB07A783CD}" type="pres">
      <dgm:prSet presAssocID="{FA29F163-2C17-4B89-8601-D94C96FDA222}" presName="root1" presStyleCnt="0"/>
      <dgm:spPr/>
    </dgm:pt>
    <dgm:pt modelId="{12ECC745-9A51-4625-8AC4-64377323E2C8}" type="pres">
      <dgm:prSet presAssocID="{FA29F163-2C17-4B89-8601-D94C96FDA222}" presName="LevelOneTextNode" presStyleLbl="node0" presStyleIdx="0" presStyleCnt="1">
        <dgm:presLayoutVars>
          <dgm:chPref val="3"/>
        </dgm:presLayoutVars>
      </dgm:prSet>
      <dgm:spPr/>
    </dgm:pt>
    <dgm:pt modelId="{EBA268F0-5444-4B0B-82E4-2EC899A8B69E}" type="pres">
      <dgm:prSet presAssocID="{FA29F163-2C17-4B89-8601-D94C96FDA222}" presName="level2hierChild" presStyleCnt="0"/>
      <dgm:spPr/>
    </dgm:pt>
    <dgm:pt modelId="{88F8EC75-D8C6-4986-8DB4-2A225F956E02}" type="pres">
      <dgm:prSet presAssocID="{60E9CAB6-DF69-4051-A27D-8F2E33CB9DB5}" presName="conn2-1" presStyleLbl="parChTrans1D2" presStyleIdx="0" presStyleCnt="3"/>
      <dgm:spPr/>
    </dgm:pt>
    <dgm:pt modelId="{81D46A5C-9BAA-418F-9DDC-F8C84953AF03}" type="pres">
      <dgm:prSet presAssocID="{60E9CAB6-DF69-4051-A27D-8F2E33CB9DB5}" presName="connTx" presStyleLbl="parChTrans1D2" presStyleIdx="0" presStyleCnt="3"/>
      <dgm:spPr/>
    </dgm:pt>
    <dgm:pt modelId="{7083C8E3-7034-458E-B5C3-4830C3128735}" type="pres">
      <dgm:prSet presAssocID="{2FDADF76-04D0-438E-AE9F-322F9B478DFB}" presName="root2" presStyleCnt="0"/>
      <dgm:spPr/>
    </dgm:pt>
    <dgm:pt modelId="{6D59EA40-9F8E-4B31-9880-639DF00A2A9A}" type="pres">
      <dgm:prSet presAssocID="{2FDADF76-04D0-438E-AE9F-322F9B478DFB}" presName="LevelTwoTextNode" presStyleLbl="node2" presStyleIdx="0" presStyleCnt="3">
        <dgm:presLayoutVars>
          <dgm:chPref val="3"/>
        </dgm:presLayoutVars>
      </dgm:prSet>
      <dgm:spPr/>
    </dgm:pt>
    <dgm:pt modelId="{D1C212C5-7242-49F2-BA63-806DF9840BD1}" type="pres">
      <dgm:prSet presAssocID="{2FDADF76-04D0-438E-AE9F-322F9B478DFB}" presName="level3hierChild" presStyleCnt="0"/>
      <dgm:spPr/>
    </dgm:pt>
    <dgm:pt modelId="{6161B03A-A765-4B28-B38D-EBD17344CCE8}" type="pres">
      <dgm:prSet presAssocID="{AA125328-ADA9-490E-BB1F-333C48F5F610}" presName="conn2-1" presStyleLbl="parChTrans1D2" presStyleIdx="1" presStyleCnt="3"/>
      <dgm:spPr/>
    </dgm:pt>
    <dgm:pt modelId="{377D2A88-0A41-4186-9E21-58BD166BBD38}" type="pres">
      <dgm:prSet presAssocID="{AA125328-ADA9-490E-BB1F-333C48F5F610}" presName="connTx" presStyleLbl="parChTrans1D2" presStyleIdx="1" presStyleCnt="3"/>
      <dgm:spPr/>
    </dgm:pt>
    <dgm:pt modelId="{37A2614E-D7F6-4188-81B0-D1C0B9AF927B}" type="pres">
      <dgm:prSet presAssocID="{73A8BF1D-9160-47A1-82DD-F83A8A0DAC63}" presName="root2" presStyleCnt="0"/>
      <dgm:spPr/>
    </dgm:pt>
    <dgm:pt modelId="{777A295E-B416-4A35-B43F-92859CF659AA}" type="pres">
      <dgm:prSet presAssocID="{73A8BF1D-9160-47A1-82DD-F83A8A0DAC63}" presName="LevelTwoTextNode" presStyleLbl="node2" presStyleIdx="1" presStyleCnt="3" custLinFactY="54889" custLinFactNeighborX="-46" custLinFactNeighborY="100000">
        <dgm:presLayoutVars>
          <dgm:chPref val="3"/>
        </dgm:presLayoutVars>
      </dgm:prSet>
      <dgm:spPr/>
    </dgm:pt>
    <dgm:pt modelId="{0803D300-D765-45F0-80C4-F9692C6FD6E9}" type="pres">
      <dgm:prSet presAssocID="{73A8BF1D-9160-47A1-82DD-F83A8A0DAC63}" presName="level3hierChild" presStyleCnt="0"/>
      <dgm:spPr/>
    </dgm:pt>
    <dgm:pt modelId="{66697BC1-8642-4007-B77C-DED8C94584B1}" type="pres">
      <dgm:prSet presAssocID="{9F385BEB-F802-43AD-ABAD-B12B942837D8}" presName="conn2-1" presStyleLbl="parChTrans1D2" presStyleIdx="2" presStyleCnt="3"/>
      <dgm:spPr/>
    </dgm:pt>
    <dgm:pt modelId="{A097167B-ADFD-48C6-9471-66AC1B4B4076}" type="pres">
      <dgm:prSet presAssocID="{9F385BEB-F802-43AD-ABAD-B12B942837D8}" presName="connTx" presStyleLbl="parChTrans1D2" presStyleIdx="2" presStyleCnt="3"/>
      <dgm:spPr/>
    </dgm:pt>
    <dgm:pt modelId="{CCAD3833-041C-4E7B-8795-2C24325ED93F}" type="pres">
      <dgm:prSet presAssocID="{67368722-A9BA-4625-8087-02D3C533F822}" presName="root2" presStyleCnt="0"/>
      <dgm:spPr/>
    </dgm:pt>
    <dgm:pt modelId="{5607AA6A-FD92-4557-9586-B61C4FABE4D0}" type="pres">
      <dgm:prSet presAssocID="{67368722-A9BA-4625-8087-02D3C533F822}" presName="LevelTwoTextNode" presStyleLbl="node2" presStyleIdx="2" presStyleCnt="3" custLinFactY="-16529" custLinFactNeighborX="-2551" custLinFactNeighborY="-100000">
        <dgm:presLayoutVars>
          <dgm:chPref val="3"/>
        </dgm:presLayoutVars>
      </dgm:prSet>
      <dgm:spPr/>
    </dgm:pt>
    <dgm:pt modelId="{384AB49B-A755-4BEE-9A23-DE407D2F5DA6}" type="pres">
      <dgm:prSet presAssocID="{67368722-A9BA-4625-8087-02D3C533F822}" presName="level3hierChild" presStyleCnt="0"/>
      <dgm:spPr/>
    </dgm:pt>
  </dgm:ptLst>
  <dgm:cxnLst>
    <dgm:cxn modelId="{29F2C20F-539D-4985-B493-BE113AD0531E}" type="presOf" srcId="{60E9CAB6-DF69-4051-A27D-8F2E33CB9DB5}" destId="{81D46A5C-9BAA-418F-9DDC-F8C84953AF03}" srcOrd="1" destOrd="0" presId="urn:microsoft.com/office/officeart/2008/layout/HorizontalMultiLevelHierarchy"/>
    <dgm:cxn modelId="{D8CC4E2A-CAD1-4E53-927C-C1F0B6B44629}" type="presOf" srcId="{73A8BF1D-9160-47A1-82DD-F83A8A0DAC63}" destId="{777A295E-B416-4A35-B43F-92859CF659AA}" srcOrd="0" destOrd="0" presId="urn:microsoft.com/office/officeart/2008/layout/HorizontalMultiLevelHierarchy"/>
    <dgm:cxn modelId="{90339040-2BF7-4B13-BB81-CD82D87004FC}" type="presOf" srcId="{AA125328-ADA9-490E-BB1F-333C48F5F610}" destId="{377D2A88-0A41-4186-9E21-58BD166BBD38}" srcOrd="1" destOrd="0" presId="urn:microsoft.com/office/officeart/2008/layout/HorizontalMultiLevelHierarchy"/>
    <dgm:cxn modelId="{19F90348-7A21-4145-8E67-B40FA88E8967}" type="presOf" srcId="{46B60211-F9F7-42AD-89A8-C5FB54C1E431}" destId="{7E609412-5C3B-4A30-95F2-544B8B1F6B1C}" srcOrd="0" destOrd="0" presId="urn:microsoft.com/office/officeart/2008/layout/HorizontalMultiLevelHierarchy"/>
    <dgm:cxn modelId="{B7253B51-E668-4FB3-9BD7-5EFD3352E905}" srcId="{FA29F163-2C17-4B89-8601-D94C96FDA222}" destId="{73A8BF1D-9160-47A1-82DD-F83A8A0DAC63}" srcOrd="1" destOrd="0" parTransId="{AA125328-ADA9-490E-BB1F-333C48F5F610}" sibTransId="{85A91D0F-FD6E-463A-B745-663646221E54}"/>
    <dgm:cxn modelId="{25EE8C53-CE3B-487F-AE55-CDC6C5B5AA0C}" srcId="{46B60211-F9F7-42AD-89A8-C5FB54C1E431}" destId="{FA29F163-2C17-4B89-8601-D94C96FDA222}" srcOrd="0" destOrd="0" parTransId="{C6D5F1C4-D25C-4BBF-A70E-5D8A6AB2C865}" sibTransId="{C9E7266A-4D75-4B36-9F0B-5B3598006436}"/>
    <dgm:cxn modelId="{76740375-9134-420E-A999-5C58634B25D5}" type="presOf" srcId="{2FDADF76-04D0-438E-AE9F-322F9B478DFB}" destId="{6D59EA40-9F8E-4B31-9880-639DF00A2A9A}" srcOrd="0" destOrd="0" presId="urn:microsoft.com/office/officeart/2008/layout/HorizontalMultiLevelHierarchy"/>
    <dgm:cxn modelId="{7EFD4A8C-A69F-41B6-8365-CB8941A5BCE0}" type="presOf" srcId="{9F385BEB-F802-43AD-ABAD-B12B942837D8}" destId="{A097167B-ADFD-48C6-9471-66AC1B4B4076}" srcOrd="1" destOrd="0" presId="urn:microsoft.com/office/officeart/2008/layout/HorizontalMultiLevelHierarchy"/>
    <dgm:cxn modelId="{15AF6F91-39E2-43D6-8AD0-A87B383EEC39}" type="presOf" srcId="{AA125328-ADA9-490E-BB1F-333C48F5F610}" destId="{6161B03A-A765-4B28-B38D-EBD17344CCE8}" srcOrd="0" destOrd="0" presId="urn:microsoft.com/office/officeart/2008/layout/HorizontalMultiLevelHierarchy"/>
    <dgm:cxn modelId="{C36E3C95-1CB7-4E0F-8E55-B7CE767624E1}" type="presOf" srcId="{67368722-A9BA-4625-8087-02D3C533F822}" destId="{5607AA6A-FD92-4557-9586-B61C4FABE4D0}" srcOrd="0" destOrd="0" presId="urn:microsoft.com/office/officeart/2008/layout/HorizontalMultiLevelHierarchy"/>
    <dgm:cxn modelId="{D48817B9-AE33-45B2-A0EA-D7BC0E9FB8D3}" type="presOf" srcId="{60E9CAB6-DF69-4051-A27D-8F2E33CB9DB5}" destId="{88F8EC75-D8C6-4986-8DB4-2A225F956E02}" srcOrd="0" destOrd="0" presId="urn:microsoft.com/office/officeart/2008/layout/HorizontalMultiLevelHierarchy"/>
    <dgm:cxn modelId="{B5CDD1D2-EFED-48AE-B020-DD74DE2D5E51}" type="presOf" srcId="{9F385BEB-F802-43AD-ABAD-B12B942837D8}" destId="{66697BC1-8642-4007-B77C-DED8C94584B1}" srcOrd="0" destOrd="0" presId="urn:microsoft.com/office/officeart/2008/layout/HorizontalMultiLevelHierarchy"/>
    <dgm:cxn modelId="{73D28FDD-D124-471A-9BB5-0366F642841F}" srcId="{FA29F163-2C17-4B89-8601-D94C96FDA222}" destId="{2FDADF76-04D0-438E-AE9F-322F9B478DFB}" srcOrd="0" destOrd="0" parTransId="{60E9CAB6-DF69-4051-A27D-8F2E33CB9DB5}" sibTransId="{D3DB8FF5-0050-4E5B-9F46-7DE92A818F2A}"/>
    <dgm:cxn modelId="{189C72DF-D2FD-4D2F-9F6C-E267D742C4CC}" srcId="{FA29F163-2C17-4B89-8601-D94C96FDA222}" destId="{67368722-A9BA-4625-8087-02D3C533F822}" srcOrd="2" destOrd="0" parTransId="{9F385BEB-F802-43AD-ABAD-B12B942837D8}" sibTransId="{00E431BF-3AE2-4FEA-BDAF-A4B25083046A}"/>
    <dgm:cxn modelId="{8DED50F7-B293-4FFD-A10C-7426EAB1A359}" type="presOf" srcId="{FA29F163-2C17-4B89-8601-D94C96FDA222}" destId="{12ECC745-9A51-4625-8AC4-64377323E2C8}" srcOrd="0" destOrd="0" presId="urn:microsoft.com/office/officeart/2008/layout/HorizontalMultiLevelHierarchy"/>
    <dgm:cxn modelId="{BFD7FD9B-DCE2-496F-A3E6-18BFF4005B8B}" type="presParOf" srcId="{7E609412-5C3B-4A30-95F2-544B8B1F6B1C}" destId="{6A94B333-3D7B-4264-87C8-ABDB07A783CD}" srcOrd="0" destOrd="0" presId="urn:microsoft.com/office/officeart/2008/layout/HorizontalMultiLevelHierarchy"/>
    <dgm:cxn modelId="{76A6AB44-4508-4A66-86D3-6AFDD7E38AE9}" type="presParOf" srcId="{6A94B333-3D7B-4264-87C8-ABDB07A783CD}" destId="{12ECC745-9A51-4625-8AC4-64377323E2C8}" srcOrd="0" destOrd="0" presId="urn:microsoft.com/office/officeart/2008/layout/HorizontalMultiLevelHierarchy"/>
    <dgm:cxn modelId="{33D6B1F4-9C65-45FF-B786-3B312F02CB23}" type="presParOf" srcId="{6A94B333-3D7B-4264-87C8-ABDB07A783CD}" destId="{EBA268F0-5444-4B0B-82E4-2EC899A8B69E}" srcOrd="1" destOrd="0" presId="urn:microsoft.com/office/officeart/2008/layout/HorizontalMultiLevelHierarchy"/>
    <dgm:cxn modelId="{7D8C1F1F-FD88-4FC4-ABAA-BF76FA1BCC3E}" type="presParOf" srcId="{EBA268F0-5444-4B0B-82E4-2EC899A8B69E}" destId="{88F8EC75-D8C6-4986-8DB4-2A225F956E02}" srcOrd="0" destOrd="0" presId="urn:microsoft.com/office/officeart/2008/layout/HorizontalMultiLevelHierarchy"/>
    <dgm:cxn modelId="{DCBA3E6E-C286-4349-B0A1-FDAF91AE21CC}" type="presParOf" srcId="{88F8EC75-D8C6-4986-8DB4-2A225F956E02}" destId="{81D46A5C-9BAA-418F-9DDC-F8C84953AF03}" srcOrd="0" destOrd="0" presId="urn:microsoft.com/office/officeart/2008/layout/HorizontalMultiLevelHierarchy"/>
    <dgm:cxn modelId="{2E322215-F173-4D78-AB16-9337C044AF2E}" type="presParOf" srcId="{EBA268F0-5444-4B0B-82E4-2EC899A8B69E}" destId="{7083C8E3-7034-458E-B5C3-4830C3128735}" srcOrd="1" destOrd="0" presId="urn:microsoft.com/office/officeart/2008/layout/HorizontalMultiLevelHierarchy"/>
    <dgm:cxn modelId="{352D8C83-806D-4100-9DDE-30993B51C2E0}" type="presParOf" srcId="{7083C8E3-7034-458E-B5C3-4830C3128735}" destId="{6D59EA40-9F8E-4B31-9880-639DF00A2A9A}" srcOrd="0" destOrd="0" presId="urn:microsoft.com/office/officeart/2008/layout/HorizontalMultiLevelHierarchy"/>
    <dgm:cxn modelId="{49A87699-583D-4F04-9689-7A46D2B4C7FD}" type="presParOf" srcId="{7083C8E3-7034-458E-B5C3-4830C3128735}" destId="{D1C212C5-7242-49F2-BA63-806DF9840BD1}" srcOrd="1" destOrd="0" presId="urn:microsoft.com/office/officeart/2008/layout/HorizontalMultiLevelHierarchy"/>
    <dgm:cxn modelId="{A0BE865E-FF88-4CBB-95F6-B9E9D35E14AC}" type="presParOf" srcId="{EBA268F0-5444-4B0B-82E4-2EC899A8B69E}" destId="{6161B03A-A765-4B28-B38D-EBD17344CCE8}" srcOrd="2" destOrd="0" presId="urn:microsoft.com/office/officeart/2008/layout/HorizontalMultiLevelHierarchy"/>
    <dgm:cxn modelId="{987FFD32-B079-4682-A93A-A1A12764DA9E}" type="presParOf" srcId="{6161B03A-A765-4B28-B38D-EBD17344CCE8}" destId="{377D2A88-0A41-4186-9E21-58BD166BBD38}" srcOrd="0" destOrd="0" presId="urn:microsoft.com/office/officeart/2008/layout/HorizontalMultiLevelHierarchy"/>
    <dgm:cxn modelId="{32002813-9EAF-4FAB-AB1B-79C0E1911FF1}" type="presParOf" srcId="{EBA268F0-5444-4B0B-82E4-2EC899A8B69E}" destId="{37A2614E-D7F6-4188-81B0-D1C0B9AF927B}" srcOrd="3" destOrd="0" presId="urn:microsoft.com/office/officeart/2008/layout/HorizontalMultiLevelHierarchy"/>
    <dgm:cxn modelId="{B4A8DFB8-38B0-4E2B-86BE-DC7893156386}" type="presParOf" srcId="{37A2614E-D7F6-4188-81B0-D1C0B9AF927B}" destId="{777A295E-B416-4A35-B43F-92859CF659AA}" srcOrd="0" destOrd="0" presId="urn:microsoft.com/office/officeart/2008/layout/HorizontalMultiLevelHierarchy"/>
    <dgm:cxn modelId="{898FBB14-0C05-4E3E-8E88-DA0C9FBB0EDF}" type="presParOf" srcId="{37A2614E-D7F6-4188-81B0-D1C0B9AF927B}" destId="{0803D300-D765-45F0-80C4-F9692C6FD6E9}" srcOrd="1" destOrd="0" presId="urn:microsoft.com/office/officeart/2008/layout/HorizontalMultiLevelHierarchy"/>
    <dgm:cxn modelId="{37E5D38E-842D-46B5-8DFE-9E46580CA92A}" type="presParOf" srcId="{EBA268F0-5444-4B0B-82E4-2EC899A8B69E}" destId="{66697BC1-8642-4007-B77C-DED8C94584B1}" srcOrd="4" destOrd="0" presId="urn:microsoft.com/office/officeart/2008/layout/HorizontalMultiLevelHierarchy"/>
    <dgm:cxn modelId="{69E41E7E-E8CB-40B5-80E7-25A95809FDFA}" type="presParOf" srcId="{66697BC1-8642-4007-B77C-DED8C94584B1}" destId="{A097167B-ADFD-48C6-9471-66AC1B4B4076}" srcOrd="0" destOrd="0" presId="urn:microsoft.com/office/officeart/2008/layout/HorizontalMultiLevelHierarchy"/>
    <dgm:cxn modelId="{E9E837BB-927B-4E1E-AFFD-46F93B881E56}" type="presParOf" srcId="{EBA268F0-5444-4B0B-82E4-2EC899A8B69E}" destId="{CCAD3833-041C-4E7B-8795-2C24325ED93F}" srcOrd="5" destOrd="0" presId="urn:microsoft.com/office/officeart/2008/layout/HorizontalMultiLevelHierarchy"/>
    <dgm:cxn modelId="{BC256756-68C6-4763-9B83-4D9203B3A5B0}" type="presParOf" srcId="{CCAD3833-041C-4E7B-8795-2C24325ED93F}" destId="{5607AA6A-FD92-4557-9586-B61C4FABE4D0}" srcOrd="0" destOrd="0" presId="urn:microsoft.com/office/officeart/2008/layout/HorizontalMultiLevelHierarchy"/>
    <dgm:cxn modelId="{925158E9-9EC5-47AD-9F5F-0C6A4F81D955}" type="presParOf" srcId="{CCAD3833-041C-4E7B-8795-2C24325ED93F}" destId="{384AB49B-A755-4BEE-9A23-DE407D2F5DA6}" srcOrd="1" destOrd="0" presId="urn:microsoft.com/office/officeart/2008/layout/HorizontalMultiLevelHierarchy"/>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6B60211-F9F7-42AD-89A8-C5FB54C1E431}" type="doc">
      <dgm:prSet loTypeId="urn:microsoft.com/office/officeart/2008/layout/HorizontalMultiLevelHierarchy" loCatId="hierarchy" qsTypeId="urn:microsoft.com/office/officeart/2005/8/quickstyle/3d6" qsCatId="3D" csTypeId="urn:microsoft.com/office/officeart/2005/8/colors/accent1_2" csCatId="accent1" phldr="1"/>
      <dgm:spPr/>
      <dgm:t>
        <a:bodyPr/>
        <a:lstStyle/>
        <a:p>
          <a:endParaRPr lang="en-US"/>
        </a:p>
      </dgm:t>
    </dgm:pt>
    <dgm:pt modelId="{FA29F163-2C17-4B89-8601-D94C96FDA222}">
      <dgm:prSet phldrT="[Text]"/>
      <dgm:spPr/>
      <dgm:t>
        <a:bodyPr/>
        <a:lstStyle/>
        <a:p>
          <a:r>
            <a:rPr lang="en-US" dirty="0"/>
            <a:t>Access</a:t>
          </a:r>
        </a:p>
      </dgm:t>
    </dgm:pt>
    <dgm:pt modelId="{C6D5F1C4-D25C-4BBF-A70E-5D8A6AB2C865}" type="parTrans" cxnId="{25EE8C53-CE3B-487F-AE55-CDC6C5B5AA0C}">
      <dgm:prSet/>
      <dgm:spPr/>
      <dgm:t>
        <a:bodyPr/>
        <a:lstStyle/>
        <a:p>
          <a:endParaRPr lang="en-US"/>
        </a:p>
      </dgm:t>
    </dgm:pt>
    <dgm:pt modelId="{C9E7266A-4D75-4B36-9F0B-5B3598006436}" type="sibTrans" cxnId="{25EE8C53-CE3B-487F-AE55-CDC6C5B5AA0C}">
      <dgm:prSet/>
      <dgm:spPr/>
      <dgm:t>
        <a:bodyPr/>
        <a:lstStyle/>
        <a:p>
          <a:endParaRPr lang="en-US"/>
        </a:p>
      </dgm:t>
    </dgm:pt>
    <dgm:pt modelId="{2FDADF76-04D0-438E-AE9F-322F9B478DFB}">
      <dgm:prSet phldrT="[Text]"/>
      <dgm:spPr/>
      <dgm:t>
        <a:bodyPr/>
        <a:lstStyle/>
        <a:p>
          <a:r>
            <a:rPr lang="en-US" dirty="0"/>
            <a:t>Create materials in Spanish</a:t>
          </a:r>
        </a:p>
      </dgm:t>
    </dgm:pt>
    <dgm:pt modelId="{60E9CAB6-DF69-4051-A27D-8F2E33CB9DB5}" type="parTrans" cxnId="{73D28FDD-D124-471A-9BB5-0366F642841F}">
      <dgm:prSet/>
      <dgm:spPr/>
      <dgm:t>
        <a:bodyPr/>
        <a:lstStyle/>
        <a:p>
          <a:endParaRPr lang="en-US"/>
        </a:p>
      </dgm:t>
    </dgm:pt>
    <dgm:pt modelId="{D3DB8FF5-0050-4E5B-9F46-7DE92A818F2A}" type="sibTrans" cxnId="{73D28FDD-D124-471A-9BB5-0366F642841F}">
      <dgm:prSet/>
      <dgm:spPr/>
      <dgm:t>
        <a:bodyPr/>
        <a:lstStyle/>
        <a:p>
          <a:endParaRPr lang="en-US"/>
        </a:p>
      </dgm:t>
    </dgm:pt>
    <dgm:pt modelId="{73A8BF1D-9160-47A1-82DD-F83A8A0DAC63}">
      <dgm:prSet phldrT="[Text]"/>
      <dgm:spPr/>
      <dgm:t>
        <a:bodyPr/>
        <a:lstStyle/>
        <a:p>
          <a:r>
            <a:rPr lang="en-US" dirty="0"/>
            <a:t>Coordinate existing service providers</a:t>
          </a:r>
        </a:p>
      </dgm:t>
    </dgm:pt>
    <dgm:pt modelId="{AA125328-ADA9-490E-BB1F-333C48F5F610}" type="parTrans" cxnId="{B7253B51-E668-4FB3-9BD7-5EFD3352E905}">
      <dgm:prSet/>
      <dgm:spPr/>
      <dgm:t>
        <a:bodyPr/>
        <a:lstStyle/>
        <a:p>
          <a:endParaRPr lang="en-US"/>
        </a:p>
      </dgm:t>
    </dgm:pt>
    <dgm:pt modelId="{85A91D0F-FD6E-463A-B745-663646221E54}" type="sibTrans" cxnId="{B7253B51-E668-4FB3-9BD7-5EFD3352E905}">
      <dgm:prSet/>
      <dgm:spPr/>
      <dgm:t>
        <a:bodyPr/>
        <a:lstStyle/>
        <a:p>
          <a:endParaRPr lang="en-US"/>
        </a:p>
      </dgm:t>
    </dgm:pt>
    <dgm:pt modelId="{67368722-A9BA-4625-8087-02D3C533F822}">
      <dgm:prSet phldrT="[Text]"/>
      <dgm:spPr/>
      <dgm:t>
        <a:bodyPr/>
        <a:lstStyle/>
        <a:p>
          <a:r>
            <a:rPr lang="en-US" dirty="0"/>
            <a:t>Connect service provider efforts across counties</a:t>
          </a:r>
        </a:p>
      </dgm:t>
    </dgm:pt>
    <dgm:pt modelId="{9F385BEB-F802-43AD-ABAD-B12B942837D8}" type="parTrans" cxnId="{189C72DF-D2FD-4D2F-9F6C-E267D742C4CC}">
      <dgm:prSet/>
      <dgm:spPr/>
      <dgm:t>
        <a:bodyPr/>
        <a:lstStyle/>
        <a:p>
          <a:endParaRPr lang="en-US"/>
        </a:p>
      </dgm:t>
    </dgm:pt>
    <dgm:pt modelId="{00E431BF-3AE2-4FEA-BDAF-A4B25083046A}" type="sibTrans" cxnId="{189C72DF-D2FD-4D2F-9F6C-E267D742C4CC}">
      <dgm:prSet/>
      <dgm:spPr/>
      <dgm:t>
        <a:bodyPr/>
        <a:lstStyle/>
        <a:p>
          <a:endParaRPr lang="en-US"/>
        </a:p>
      </dgm:t>
    </dgm:pt>
    <dgm:pt modelId="{7E609412-5C3B-4A30-95F2-544B8B1F6B1C}" type="pres">
      <dgm:prSet presAssocID="{46B60211-F9F7-42AD-89A8-C5FB54C1E431}" presName="Name0" presStyleCnt="0">
        <dgm:presLayoutVars>
          <dgm:chPref val="1"/>
          <dgm:dir/>
          <dgm:animOne val="branch"/>
          <dgm:animLvl val="lvl"/>
          <dgm:resizeHandles val="exact"/>
        </dgm:presLayoutVars>
      </dgm:prSet>
      <dgm:spPr/>
    </dgm:pt>
    <dgm:pt modelId="{6A94B333-3D7B-4264-87C8-ABDB07A783CD}" type="pres">
      <dgm:prSet presAssocID="{FA29F163-2C17-4B89-8601-D94C96FDA222}" presName="root1" presStyleCnt="0"/>
      <dgm:spPr/>
    </dgm:pt>
    <dgm:pt modelId="{12ECC745-9A51-4625-8AC4-64377323E2C8}" type="pres">
      <dgm:prSet presAssocID="{FA29F163-2C17-4B89-8601-D94C96FDA222}" presName="LevelOneTextNode" presStyleLbl="node0" presStyleIdx="0" presStyleCnt="1">
        <dgm:presLayoutVars>
          <dgm:chPref val="3"/>
        </dgm:presLayoutVars>
      </dgm:prSet>
      <dgm:spPr/>
    </dgm:pt>
    <dgm:pt modelId="{EBA268F0-5444-4B0B-82E4-2EC899A8B69E}" type="pres">
      <dgm:prSet presAssocID="{FA29F163-2C17-4B89-8601-D94C96FDA222}" presName="level2hierChild" presStyleCnt="0"/>
      <dgm:spPr/>
    </dgm:pt>
    <dgm:pt modelId="{88F8EC75-D8C6-4986-8DB4-2A225F956E02}" type="pres">
      <dgm:prSet presAssocID="{60E9CAB6-DF69-4051-A27D-8F2E33CB9DB5}" presName="conn2-1" presStyleLbl="parChTrans1D2" presStyleIdx="0" presStyleCnt="3"/>
      <dgm:spPr/>
    </dgm:pt>
    <dgm:pt modelId="{81D46A5C-9BAA-418F-9DDC-F8C84953AF03}" type="pres">
      <dgm:prSet presAssocID="{60E9CAB6-DF69-4051-A27D-8F2E33CB9DB5}" presName="connTx" presStyleLbl="parChTrans1D2" presStyleIdx="0" presStyleCnt="3"/>
      <dgm:spPr/>
    </dgm:pt>
    <dgm:pt modelId="{7083C8E3-7034-458E-B5C3-4830C3128735}" type="pres">
      <dgm:prSet presAssocID="{2FDADF76-04D0-438E-AE9F-322F9B478DFB}" presName="root2" presStyleCnt="0"/>
      <dgm:spPr/>
    </dgm:pt>
    <dgm:pt modelId="{6D59EA40-9F8E-4B31-9880-639DF00A2A9A}" type="pres">
      <dgm:prSet presAssocID="{2FDADF76-04D0-438E-AE9F-322F9B478DFB}" presName="LevelTwoTextNode" presStyleLbl="node2" presStyleIdx="0" presStyleCnt="3">
        <dgm:presLayoutVars>
          <dgm:chPref val="3"/>
        </dgm:presLayoutVars>
      </dgm:prSet>
      <dgm:spPr/>
    </dgm:pt>
    <dgm:pt modelId="{D1C212C5-7242-49F2-BA63-806DF9840BD1}" type="pres">
      <dgm:prSet presAssocID="{2FDADF76-04D0-438E-AE9F-322F9B478DFB}" presName="level3hierChild" presStyleCnt="0"/>
      <dgm:spPr/>
    </dgm:pt>
    <dgm:pt modelId="{6161B03A-A765-4B28-B38D-EBD17344CCE8}" type="pres">
      <dgm:prSet presAssocID="{AA125328-ADA9-490E-BB1F-333C48F5F610}" presName="conn2-1" presStyleLbl="parChTrans1D2" presStyleIdx="1" presStyleCnt="3"/>
      <dgm:spPr/>
    </dgm:pt>
    <dgm:pt modelId="{377D2A88-0A41-4186-9E21-58BD166BBD38}" type="pres">
      <dgm:prSet presAssocID="{AA125328-ADA9-490E-BB1F-333C48F5F610}" presName="connTx" presStyleLbl="parChTrans1D2" presStyleIdx="1" presStyleCnt="3"/>
      <dgm:spPr/>
    </dgm:pt>
    <dgm:pt modelId="{37A2614E-D7F6-4188-81B0-D1C0B9AF927B}" type="pres">
      <dgm:prSet presAssocID="{73A8BF1D-9160-47A1-82DD-F83A8A0DAC63}" presName="root2" presStyleCnt="0"/>
      <dgm:spPr/>
    </dgm:pt>
    <dgm:pt modelId="{777A295E-B416-4A35-B43F-92859CF659AA}" type="pres">
      <dgm:prSet presAssocID="{73A8BF1D-9160-47A1-82DD-F83A8A0DAC63}" presName="LevelTwoTextNode" presStyleLbl="node2" presStyleIdx="1" presStyleCnt="3">
        <dgm:presLayoutVars>
          <dgm:chPref val="3"/>
        </dgm:presLayoutVars>
      </dgm:prSet>
      <dgm:spPr/>
    </dgm:pt>
    <dgm:pt modelId="{0803D300-D765-45F0-80C4-F9692C6FD6E9}" type="pres">
      <dgm:prSet presAssocID="{73A8BF1D-9160-47A1-82DD-F83A8A0DAC63}" presName="level3hierChild" presStyleCnt="0"/>
      <dgm:spPr/>
    </dgm:pt>
    <dgm:pt modelId="{66697BC1-8642-4007-B77C-DED8C94584B1}" type="pres">
      <dgm:prSet presAssocID="{9F385BEB-F802-43AD-ABAD-B12B942837D8}" presName="conn2-1" presStyleLbl="parChTrans1D2" presStyleIdx="2" presStyleCnt="3"/>
      <dgm:spPr/>
    </dgm:pt>
    <dgm:pt modelId="{A097167B-ADFD-48C6-9471-66AC1B4B4076}" type="pres">
      <dgm:prSet presAssocID="{9F385BEB-F802-43AD-ABAD-B12B942837D8}" presName="connTx" presStyleLbl="parChTrans1D2" presStyleIdx="2" presStyleCnt="3"/>
      <dgm:spPr/>
    </dgm:pt>
    <dgm:pt modelId="{CCAD3833-041C-4E7B-8795-2C24325ED93F}" type="pres">
      <dgm:prSet presAssocID="{67368722-A9BA-4625-8087-02D3C533F822}" presName="root2" presStyleCnt="0"/>
      <dgm:spPr/>
    </dgm:pt>
    <dgm:pt modelId="{5607AA6A-FD92-4557-9586-B61C4FABE4D0}" type="pres">
      <dgm:prSet presAssocID="{67368722-A9BA-4625-8087-02D3C533F822}" presName="LevelTwoTextNode" presStyleLbl="node2" presStyleIdx="2" presStyleCnt="3">
        <dgm:presLayoutVars>
          <dgm:chPref val="3"/>
        </dgm:presLayoutVars>
      </dgm:prSet>
      <dgm:spPr/>
    </dgm:pt>
    <dgm:pt modelId="{384AB49B-A755-4BEE-9A23-DE407D2F5DA6}" type="pres">
      <dgm:prSet presAssocID="{67368722-A9BA-4625-8087-02D3C533F822}" presName="level3hierChild" presStyleCnt="0"/>
      <dgm:spPr/>
    </dgm:pt>
  </dgm:ptLst>
  <dgm:cxnLst>
    <dgm:cxn modelId="{29F2C20F-539D-4985-B493-BE113AD0531E}" type="presOf" srcId="{60E9CAB6-DF69-4051-A27D-8F2E33CB9DB5}" destId="{81D46A5C-9BAA-418F-9DDC-F8C84953AF03}" srcOrd="1" destOrd="0" presId="urn:microsoft.com/office/officeart/2008/layout/HorizontalMultiLevelHierarchy"/>
    <dgm:cxn modelId="{D8CC4E2A-CAD1-4E53-927C-C1F0B6B44629}" type="presOf" srcId="{73A8BF1D-9160-47A1-82DD-F83A8A0DAC63}" destId="{777A295E-B416-4A35-B43F-92859CF659AA}" srcOrd="0" destOrd="0" presId="urn:microsoft.com/office/officeart/2008/layout/HorizontalMultiLevelHierarchy"/>
    <dgm:cxn modelId="{90339040-2BF7-4B13-BB81-CD82D87004FC}" type="presOf" srcId="{AA125328-ADA9-490E-BB1F-333C48F5F610}" destId="{377D2A88-0A41-4186-9E21-58BD166BBD38}" srcOrd="1" destOrd="0" presId="urn:microsoft.com/office/officeart/2008/layout/HorizontalMultiLevelHierarchy"/>
    <dgm:cxn modelId="{19F90348-7A21-4145-8E67-B40FA88E8967}" type="presOf" srcId="{46B60211-F9F7-42AD-89A8-C5FB54C1E431}" destId="{7E609412-5C3B-4A30-95F2-544B8B1F6B1C}" srcOrd="0" destOrd="0" presId="urn:microsoft.com/office/officeart/2008/layout/HorizontalMultiLevelHierarchy"/>
    <dgm:cxn modelId="{B7253B51-E668-4FB3-9BD7-5EFD3352E905}" srcId="{FA29F163-2C17-4B89-8601-D94C96FDA222}" destId="{73A8BF1D-9160-47A1-82DD-F83A8A0DAC63}" srcOrd="1" destOrd="0" parTransId="{AA125328-ADA9-490E-BB1F-333C48F5F610}" sibTransId="{85A91D0F-FD6E-463A-B745-663646221E54}"/>
    <dgm:cxn modelId="{25EE8C53-CE3B-487F-AE55-CDC6C5B5AA0C}" srcId="{46B60211-F9F7-42AD-89A8-C5FB54C1E431}" destId="{FA29F163-2C17-4B89-8601-D94C96FDA222}" srcOrd="0" destOrd="0" parTransId="{C6D5F1C4-D25C-4BBF-A70E-5D8A6AB2C865}" sibTransId="{C9E7266A-4D75-4B36-9F0B-5B3598006436}"/>
    <dgm:cxn modelId="{76740375-9134-420E-A999-5C58634B25D5}" type="presOf" srcId="{2FDADF76-04D0-438E-AE9F-322F9B478DFB}" destId="{6D59EA40-9F8E-4B31-9880-639DF00A2A9A}" srcOrd="0" destOrd="0" presId="urn:microsoft.com/office/officeart/2008/layout/HorizontalMultiLevelHierarchy"/>
    <dgm:cxn modelId="{7EFD4A8C-A69F-41B6-8365-CB8941A5BCE0}" type="presOf" srcId="{9F385BEB-F802-43AD-ABAD-B12B942837D8}" destId="{A097167B-ADFD-48C6-9471-66AC1B4B4076}" srcOrd="1" destOrd="0" presId="urn:microsoft.com/office/officeart/2008/layout/HorizontalMultiLevelHierarchy"/>
    <dgm:cxn modelId="{15AF6F91-39E2-43D6-8AD0-A87B383EEC39}" type="presOf" srcId="{AA125328-ADA9-490E-BB1F-333C48F5F610}" destId="{6161B03A-A765-4B28-B38D-EBD17344CCE8}" srcOrd="0" destOrd="0" presId="urn:microsoft.com/office/officeart/2008/layout/HorizontalMultiLevelHierarchy"/>
    <dgm:cxn modelId="{C36E3C95-1CB7-4E0F-8E55-B7CE767624E1}" type="presOf" srcId="{67368722-A9BA-4625-8087-02D3C533F822}" destId="{5607AA6A-FD92-4557-9586-B61C4FABE4D0}" srcOrd="0" destOrd="0" presId="urn:microsoft.com/office/officeart/2008/layout/HorizontalMultiLevelHierarchy"/>
    <dgm:cxn modelId="{D48817B9-AE33-45B2-A0EA-D7BC0E9FB8D3}" type="presOf" srcId="{60E9CAB6-DF69-4051-A27D-8F2E33CB9DB5}" destId="{88F8EC75-D8C6-4986-8DB4-2A225F956E02}" srcOrd="0" destOrd="0" presId="urn:microsoft.com/office/officeart/2008/layout/HorizontalMultiLevelHierarchy"/>
    <dgm:cxn modelId="{B5CDD1D2-EFED-48AE-B020-DD74DE2D5E51}" type="presOf" srcId="{9F385BEB-F802-43AD-ABAD-B12B942837D8}" destId="{66697BC1-8642-4007-B77C-DED8C94584B1}" srcOrd="0" destOrd="0" presId="urn:microsoft.com/office/officeart/2008/layout/HorizontalMultiLevelHierarchy"/>
    <dgm:cxn modelId="{73D28FDD-D124-471A-9BB5-0366F642841F}" srcId="{FA29F163-2C17-4B89-8601-D94C96FDA222}" destId="{2FDADF76-04D0-438E-AE9F-322F9B478DFB}" srcOrd="0" destOrd="0" parTransId="{60E9CAB6-DF69-4051-A27D-8F2E33CB9DB5}" sibTransId="{D3DB8FF5-0050-4E5B-9F46-7DE92A818F2A}"/>
    <dgm:cxn modelId="{189C72DF-D2FD-4D2F-9F6C-E267D742C4CC}" srcId="{FA29F163-2C17-4B89-8601-D94C96FDA222}" destId="{67368722-A9BA-4625-8087-02D3C533F822}" srcOrd="2" destOrd="0" parTransId="{9F385BEB-F802-43AD-ABAD-B12B942837D8}" sibTransId="{00E431BF-3AE2-4FEA-BDAF-A4B25083046A}"/>
    <dgm:cxn modelId="{8DED50F7-B293-4FFD-A10C-7426EAB1A359}" type="presOf" srcId="{FA29F163-2C17-4B89-8601-D94C96FDA222}" destId="{12ECC745-9A51-4625-8AC4-64377323E2C8}" srcOrd="0" destOrd="0" presId="urn:microsoft.com/office/officeart/2008/layout/HorizontalMultiLevelHierarchy"/>
    <dgm:cxn modelId="{BFD7FD9B-DCE2-496F-A3E6-18BFF4005B8B}" type="presParOf" srcId="{7E609412-5C3B-4A30-95F2-544B8B1F6B1C}" destId="{6A94B333-3D7B-4264-87C8-ABDB07A783CD}" srcOrd="0" destOrd="0" presId="urn:microsoft.com/office/officeart/2008/layout/HorizontalMultiLevelHierarchy"/>
    <dgm:cxn modelId="{76A6AB44-4508-4A66-86D3-6AFDD7E38AE9}" type="presParOf" srcId="{6A94B333-3D7B-4264-87C8-ABDB07A783CD}" destId="{12ECC745-9A51-4625-8AC4-64377323E2C8}" srcOrd="0" destOrd="0" presId="urn:microsoft.com/office/officeart/2008/layout/HorizontalMultiLevelHierarchy"/>
    <dgm:cxn modelId="{33D6B1F4-9C65-45FF-B786-3B312F02CB23}" type="presParOf" srcId="{6A94B333-3D7B-4264-87C8-ABDB07A783CD}" destId="{EBA268F0-5444-4B0B-82E4-2EC899A8B69E}" srcOrd="1" destOrd="0" presId="urn:microsoft.com/office/officeart/2008/layout/HorizontalMultiLevelHierarchy"/>
    <dgm:cxn modelId="{7D8C1F1F-FD88-4FC4-ABAA-BF76FA1BCC3E}" type="presParOf" srcId="{EBA268F0-5444-4B0B-82E4-2EC899A8B69E}" destId="{88F8EC75-D8C6-4986-8DB4-2A225F956E02}" srcOrd="0" destOrd="0" presId="urn:microsoft.com/office/officeart/2008/layout/HorizontalMultiLevelHierarchy"/>
    <dgm:cxn modelId="{DCBA3E6E-C286-4349-B0A1-FDAF91AE21CC}" type="presParOf" srcId="{88F8EC75-D8C6-4986-8DB4-2A225F956E02}" destId="{81D46A5C-9BAA-418F-9DDC-F8C84953AF03}" srcOrd="0" destOrd="0" presId="urn:microsoft.com/office/officeart/2008/layout/HorizontalMultiLevelHierarchy"/>
    <dgm:cxn modelId="{2E322215-F173-4D78-AB16-9337C044AF2E}" type="presParOf" srcId="{EBA268F0-5444-4B0B-82E4-2EC899A8B69E}" destId="{7083C8E3-7034-458E-B5C3-4830C3128735}" srcOrd="1" destOrd="0" presId="urn:microsoft.com/office/officeart/2008/layout/HorizontalMultiLevelHierarchy"/>
    <dgm:cxn modelId="{352D8C83-806D-4100-9DDE-30993B51C2E0}" type="presParOf" srcId="{7083C8E3-7034-458E-B5C3-4830C3128735}" destId="{6D59EA40-9F8E-4B31-9880-639DF00A2A9A}" srcOrd="0" destOrd="0" presId="urn:microsoft.com/office/officeart/2008/layout/HorizontalMultiLevelHierarchy"/>
    <dgm:cxn modelId="{49A87699-583D-4F04-9689-7A46D2B4C7FD}" type="presParOf" srcId="{7083C8E3-7034-458E-B5C3-4830C3128735}" destId="{D1C212C5-7242-49F2-BA63-806DF9840BD1}" srcOrd="1" destOrd="0" presId="urn:microsoft.com/office/officeart/2008/layout/HorizontalMultiLevelHierarchy"/>
    <dgm:cxn modelId="{A0BE865E-FF88-4CBB-95F6-B9E9D35E14AC}" type="presParOf" srcId="{EBA268F0-5444-4B0B-82E4-2EC899A8B69E}" destId="{6161B03A-A765-4B28-B38D-EBD17344CCE8}" srcOrd="2" destOrd="0" presId="urn:microsoft.com/office/officeart/2008/layout/HorizontalMultiLevelHierarchy"/>
    <dgm:cxn modelId="{987FFD32-B079-4682-A93A-A1A12764DA9E}" type="presParOf" srcId="{6161B03A-A765-4B28-B38D-EBD17344CCE8}" destId="{377D2A88-0A41-4186-9E21-58BD166BBD38}" srcOrd="0" destOrd="0" presId="urn:microsoft.com/office/officeart/2008/layout/HorizontalMultiLevelHierarchy"/>
    <dgm:cxn modelId="{32002813-9EAF-4FAB-AB1B-79C0E1911FF1}" type="presParOf" srcId="{EBA268F0-5444-4B0B-82E4-2EC899A8B69E}" destId="{37A2614E-D7F6-4188-81B0-D1C0B9AF927B}" srcOrd="3" destOrd="0" presId="urn:microsoft.com/office/officeart/2008/layout/HorizontalMultiLevelHierarchy"/>
    <dgm:cxn modelId="{B4A8DFB8-38B0-4E2B-86BE-DC7893156386}" type="presParOf" srcId="{37A2614E-D7F6-4188-81B0-D1C0B9AF927B}" destId="{777A295E-B416-4A35-B43F-92859CF659AA}" srcOrd="0" destOrd="0" presId="urn:microsoft.com/office/officeart/2008/layout/HorizontalMultiLevelHierarchy"/>
    <dgm:cxn modelId="{898FBB14-0C05-4E3E-8E88-DA0C9FBB0EDF}" type="presParOf" srcId="{37A2614E-D7F6-4188-81B0-D1C0B9AF927B}" destId="{0803D300-D765-45F0-80C4-F9692C6FD6E9}" srcOrd="1" destOrd="0" presId="urn:microsoft.com/office/officeart/2008/layout/HorizontalMultiLevelHierarchy"/>
    <dgm:cxn modelId="{37E5D38E-842D-46B5-8DFE-9E46580CA92A}" type="presParOf" srcId="{EBA268F0-5444-4B0B-82E4-2EC899A8B69E}" destId="{66697BC1-8642-4007-B77C-DED8C94584B1}" srcOrd="4" destOrd="0" presId="urn:microsoft.com/office/officeart/2008/layout/HorizontalMultiLevelHierarchy"/>
    <dgm:cxn modelId="{69E41E7E-E8CB-40B5-80E7-25A95809FDFA}" type="presParOf" srcId="{66697BC1-8642-4007-B77C-DED8C94584B1}" destId="{A097167B-ADFD-48C6-9471-66AC1B4B4076}" srcOrd="0" destOrd="0" presId="urn:microsoft.com/office/officeart/2008/layout/HorizontalMultiLevelHierarchy"/>
    <dgm:cxn modelId="{E9E837BB-927B-4E1E-AFFD-46F93B881E56}" type="presParOf" srcId="{EBA268F0-5444-4B0B-82E4-2EC899A8B69E}" destId="{CCAD3833-041C-4E7B-8795-2C24325ED93F}" srcOrd="5" destOrd="0" presId="urn:microsoft.com/office/officeart/2008/layout/HorizontalMultiLevelHierarchy"/>
    <dgm:cxn modelId="{BC256756-68C6-4763-9B83-4D9203B3A5B0}" type="presParOf" srcId="{CCAD3833-041C-4E7B-8795-2C24325ED93F}" destId="{5607AA6A-FD92-4557-9586-B61C4FABE4D0}" srcOrd="0" destOrd="0" presId="urn:microsoft.com/office/officeart/2008/layout/HorizontalMultiLevelHierarchy"/>
    <dgm:cxn modelId="{925158E9-9EC5-47AD-9F5F-0C6A4F81D955}" type="presParOf" srcId="{CCAD3833-041C-4E7B-8795-2C24325ED93F}" destId="{384AB49B-A755-4BEE-9A23-DE407D2F5DA6}" srcOrd="1" destOrd="0" presId="urn:microsoft.com/office/officeart/2008/layout/HorizontalMultiLevelHierarchy"/>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4C02B8-4718-4A75-8552-368F50B45C3B}">
      <dsp:nvSpPr>
        <dsp:cNvPr id="0" name=""/>
        <dsp:cNvSpPr/>
      </dsp:nvSpPr>
      <dsp:spPr>
        <a:xfrm>
          <a:off x="1223367" y="928"/>
          <a:ext cx="2334878" cy="1167439"/>
        </a:xfrm>
        <a:prstGeom prst="roundRect">
          <a:avLst>
            <a:gd name="adj" fmla="val 10000"/>
          </a:avLst>
        </a:prstGeom>
        <a:solidFill>
          <a:schemeClr val="lt1"/>
        </a:solidFill>
        <a:ln w="28575" cap="flat" cmpd="sng" algn="ctr">
          <a:solidFill>
            <a:schemeClr val="accent5"/>
          </a:solidFill>
          <a:prstDash val="solid"/>
          <a:miter lim="800000"/>
        </a:ln>
        <a:effectLst/>
      </dsp:spPr>
      <dsp:style>
        <a:lnRef idx="2">
          <a:schemeClr val="accent5"/>
        </a:lnRef>
        <a:fillRef idx="1">
          <a:schemeClr val="lt1"/>
        </a:fillRef>
        <a:effectRef idx="0">
          <a:schemeClr val="accent5"/>
        </a:effectRef>
        <a:fontRef idx="minor">
          <a:schemeClr val="dk1"/>
        </a:fontRef>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US" sz="2400" kern="1200" dirty="0"/>
            <a:t>Lack Awareness of Existing Resources</a:t>
          </a:r>
        </a:p>
      </dsp:txBody>
      <dsp:txXfrm>
        <a:off x="1257560" y="35121"/>
        <a:ext cx="2266492" cy="1099053"/>
      </dsp:txXfrm>
    </dsp:sp>
    <dsp:sp modelId="{3D1206E1-7703-4331-A8F8-C2284033789B}">
      <dsp:nvSpPr>
        <dsp:cNvPr id="0" name=""/>
        <dsp:cNvSpPr/>
      </dsp:nvSpPr>
      <dsp:spPr>
        <a:xfrm>
          <a:off x="1456855" y="1168367"/>
          <a:ext cx="233487" cy="875579"/>
        </a:xfrm>
        <a:custGeom>
          <a:avLst/>
          <a:gdLst/>
          <a:ahLst/>
          <a:cxnLst/>
          <a:rect l="0" t="0" r="0" b="0"/>
          <a:pathLst>
            <a:path>
              <a:moveTo>
                <a:pt x="0" y="0"/>
              </a:moveTo>
              <a:lnTo>
                <a:pt x="0" y="875579"/>
              </a:lnTo>
              <a:lnTo>
                <a:pt x="233487" y="875579"/>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EB58B41-7A0B-4874-8976-CA7242FD995B}">
      <dsp:nvSpPr>
        <dsp:cNvPr id="0" name=""/>
        <dsp:cNvSpPr/>
      </dsp:nvSpPr>
      <dsp:spPr>
        <a:xfrm>
          <a:off x="1690342" y="1460227"/>
          <a:ext cx="1867902" cy="1167439"/>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8575" tIns="19050" rIns="28575" bIns="19050" numCol="1" spcCol="1270" anchor="ctr" anchorCtr="0">
          <a:noAutofit/>
        </a:bodyPr>
        <a:lstStyle/>
        <a:p>
          <a:pPr marL="0" lvl="0" indent="0" algn="ctr" defTabSz="666750">
            <a:lnSpc>
              <a:spcPct val="90000"/>
            </a:lnSpc>
            <a:spcBef>
              <a:spcPct val="0"/>
            </a:spcBef>
            <a:spcAft>
              <a:spcPct val="35000"/>
            </a:spcAft>
            <a:buNone/>
          </a:pPr>
          <a:r>
            <a:rPr lang="en-US" sz="1500" kern="1200" dirty="0"/>
            <a:t>Service Providers to Increase Outreach</a:t>
          </a:r>
        </a:p>
      </dsp:txBody>
      <dsp:txXfrm>
        <a:off x="1724535" y="1494420"/>
        <a:ext cx="1799516" cy="1099053"/>
      </dsp:txXfrm>
    </dsp:sp>
    <dsp:sp modelId="{F135F2EB-CA41-4F58-8CF5-E9E72DFEE0F8}">
      <dsp:nvSpPr>
        <dsp:cNvPr id="0" name=""/>
        <dsp:cNvSpPr/>
      </dsp:nvSpPr>
      <dsp:spPr>
        <a:xfrm>
          <a:off x="1456855" y="1168367"/>
          <a:ext cx="285284" cy="2681549"/>
        </a:xfrm>
        <a:custGeom>
          <a:avLst/>
          <a:gdLst/>
          <a:ahLst/>
          <a:cxnLst/>
          <a:rect l="0" t="0" r="0" b="0"/>
          <a:pathLst>
            <a:path>
              <a:moveTo>
                <a:pt x="0" y="0"/>
              </a:moveTo>
              <a:lnTo>
                <a:pt x="0" y="2681549"/>
              </a:lnTo>
              <a:lnTo>
                <a:pt x="285284" y="2681549"/>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1090553-1740-4FF8-91B9-513FACCD3400}">
      <dsp:nvSpPr>
        <dsp:cNvPr id="0" name=""/>
        <dsp:cNvSpPr/>
      </dsp:nvSpPr>
      <dsp:spPr>
        <a:xfrm>
          <a:off x="1742139" y="3266197"/>
          <a:ext cx="1867902" cy="1167439"/>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8575" tIns="19050" rIns="28575" bIns="19050" numCol="1" spcCol="1270" anchor="ctr" anchorCtr="0">
          <a:noAutofit/>
        </a:bodyPr>
        <a:lstStyle/>
        <a:p>
          <a:pPr marL="0" lvl="0" indent="0" algn="ctr" defTabSz="666750">
            <a:lnSpc>
              <a:spcPct val="90000"/>
            </a:lnSpc>
            <a:spcBef>
              <a:spcPct val="0"/>
            </a:spcBef>
            <a:spcAft>
              <a:spcPct val="35000"/>
            </a:spcAft>
            <a:buNone/>
          </a:pPr>
          <a:r>
            <a:rPr lang="en-US" sz="1500" kern="1200" dirty="0"/>
            <a:t>Provide Clinics and Hospitals with Information on Services</a:t>
          </a:r>
        </a:p>
      </dsp:txBody>
      <dsp:txXfrm>
        <a:off x="1776332" y="3300390"/>
        <a:ext cx="1799516" cy="1099053"/>
      </dsp:txXfrm>
    </dsp:sp>
    <dsp:sp modelId="{29BB91DB-D4CA-4F8C-887A-1DD48F02A762}">
      <dsp:nvSpPr>
        <dsp:cNvPr id="0" name=""/>
        <dsp:cNvSpPr/>
      </dsp:nvSpPr>
      <dsp:spPr>
        <a:xfrm>
          <a:off x="4141965" y="928"/>
          <a:ext cx="2334878" cy="1167439"/>
        </a:xfrm>
        <a:prstGeom prst="roundRect">
          <a:avLst>
            <a:gd name="adj" fmla="val 10000"/>
          </a:avLst>
        </a:prstGeom>
        <a:solidFill>
          <a:schemeClr val="lt1"/>
        </a:solidFill>
        <a:ln w="28575" cap="flat" cmpd="sng" algn="ctr">
          <a:solidFill>
            <a:schemeClr val="accent5"/>
          </a:solidFill>
          <a:prstDash val="solid"/>
          <a:miter lim="800000"/>
        </a:ln>
        <a:effectLst/>
      </dsp:spPr>
      <dsp:style>
        <a:lnRef idx="2">
          <a:schemeClr val="accent5"/>
        </a:lnRef>
        <a:fillRef idx="1">
          <a:schemeClr val="lt1"/>
        </a:fillRef>
        <a:effectRef idx="0">
          <a:schemeClr val="accent5"/>
        </a:effectRef>
        <a:fontRef idx="minor">
          <a:schemeClr val="dk1"/>
        </a:fontRef>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US" sz="2400" kern="1200" dirty="0"/>
            <a:t>Support</a:t>
          </a:r>
        </a:p>
      </dsp:txBody>
      <dsp:txXfrm>
        <a:off x="4176158" y="35121"/>
        <a:ext cx="2266492" cy="1099053"/>
      </dsp:txXfrm>
    </dsp:sp>
    <dsp:sp modelId="{72B92F33-154F-410F-B18F-A9122E08326D}">
      <dsp:nvSpPr>
        <dsp:cNvPr id="0" name=""/>
        <dsp:cNvSpPr/>
      </dsp:nvSpPr>
      <dsp:spPr>
        <a:xfrm>
          <a:off x="4375453" y="1168367"/>
          <a:ext cx="233487" cy="875579"/>
        </a:xfrm>
        <a:custGeom>
          <a:avLst/>
          <a:gdLst/>
          <a:ahLst/>
          <a:cxnLst/>
          <a:rect l="0" t="0" r="0" b="0"/>
          <a:pathLst>
            <a:path>
              <a:moveTo>
                <a:pt x="0" y="0"/>
              </a:moveTo>
              <a:lnTo>
                <a:pt x="0" y="875579"/>
              </a:lnTo>
              <a:lnTo>
                <a:pt x="233487" y="875579"/>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C63206F-B237-47B7-BD87-F05A3FDA60CB}">
      <dsp:nvSpPr>
        <dsp:cNvPr id="0" name=""/>
        <dsp:cNvSpPr/>
      </dsp:nvSpPr>
      <dsp:spPr>
        <a:xfrm>
          <a:off x="4608940" y="1460227"/>
          <a:ext cx="1867902" cy="1167439"/>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8575" tIns="19050" rIns="28575" bIns="19050" numCol="1" spcCol="1270" anchor="ctr" anchorCtr="0">
          <a:noAutofit/>
        </a:bodyPr>
        <a:lstStyle/>
        <a:p>
          <a:pPr marL="0" lvl="0" indent="0" algn="ctr" defTabSz="666750">
            <a:lnSpc>
              <a:spcPct val="90000"/>
            </a:lnSpc>
            <a:spcBef>
              <a:spcPct val="0"/>
            </a:spcBef>
            <a:spcAft>
              <a:spcPct val="35000"/>
            </a:spcAft>
            <a:buNone/>
          </a:pPr>
          <a:r>
            <a:rPr lang="en-US" sz="1500" kern="1200" dirty="0"/>
            <a:t>Increase and Connect Caregivers to Existing Workshops/Classes</a:t>
          </a:r>
        </a:p>
      </dsp:txBody>
      <dsp:txXfrm>
        <a:off x="4643133" y="1494420"/>
        <a:ext cx="1799516" cy="1099053"/>
      </dsp:txXfrm>
    </dsp:sp>
    <dsp:sp modelId="{D728D29F-C91B-4A93-8E76-39FC546B6412}">
      <dsp:nvSpPr>
        <dsp:cNvPr id="0" name=""/>
        <dsp:cNvSpPr/>
      </dsp:nvSpPr>
      <dsp:spPr>
        <a:xfrm>
          <a:off x="4375453" y="1168367"/>
          <a:ext cx="233487" cy="2334878"/>
        </a:xfrm>
        <a:custGeom>
          <a:avLst/>
          <a:gdLst/>
          <a:ahLst/>
          <a:cxnLst/>
          <a:rect l="0" t="0" r="0" b="0"/>
          <a:pathLst>
            <a:path>
              <a:moveTo>
                <a:pt x="0" y="0"/>
              </a:moveTo>
              <a:lnTo>
                <a:pt x="0" y="2334878"/>
              </a:lnTo>
              <a:lnTo>
                <a:pt x="233487" y="2334878"/>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D0B8D75-C777-4108-B762-ACE305B00001}">
      <dsp:nvSpPr>
        <dsp:cNvPr id="0" name=""/>
        <dsp:cNvSpPr/>
      </dsp:nvSpPr>
      <dsp:spPr>
        <a:xfrm>
          <a:off x="4608940" y="2919526"/>
          <a:ext cx="1867902" cy="1167439"/>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8575" tIns="19050" rIns="28575" bIns="19050" numCol="1" spcCol="1270" anchor="ctr" anchorCtr="0">
          <a:noAutofit/>
        </a:bodyPr>
        <a:lstStyle/>
        <a:p>
          <a:pPr marL="0" lvl="0" indent="0" algn="ctr" defTabSz="666750">
            <a:lnSpc>
              <a:spcPct val="90000"/>
            </a:lnSpc>
            <a:spcBef>
              <a:spcPct val="0"/>
            </a:spcBef>
            <a:spcAft>
              <a:spcPct val="35000"/>
            </a:spcAft>
            <a:buNone/>
          </a:pPr>
          <a:r>
            <a:rPr lang="en-US" sz="1500" kern="1200" dirty="0"/>
            <a:t>Increase Connections with Support Groups</a:t>
          </a:r>
        </a:p>
      </dsp:txBody>
      <dsp:txXfrm>
        <a:off x="4643133" y="2953719"/>
        <a:ext cx="1799516" cy="1099053"/>
      </dsp:txXfrm>
    </dsp:sp>
    <dsp:sp modelId="{28934253-A6F4-47C6-8440-E5E0609BD230}">
      <dsp:nvSpPr>
        <dsp:cNvPr id="0" name=""/>
        <dsp:cNvSpPr/>
      </dsp:nvSpPr>
      <dsp:spPr>
        <a:xfrm>
          <a:off x="4375453" y="1168367"/>
          <a:ext cx="233487" cy="3794177"/>
        </a:xfrm>
        <a:custGeom>
          <a:avLst/>
          <a:gdLst/>
          <a:ahLst/>
          <a:cxnLst/>
          <a:rect l="0" t="0" r="0" b="0"/>
          <a:pathLst>
            <a:path>
              <a:moveTo>
                <a:pt x="0" y="0"/>
              </a:moveTo>
              <a:lnTo>
                <a:pt x="0" y="3794177"/>
              </a:lnTo>
              <a:lnTo>
                <a:pt x="233487" y="3794177"/>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708648-05B1-44B8-AB7C-32EE77C1E6C1}">
      <dsp:nvSpPr>
        <dsp:cNvPr id="0" name=""/>
        <dsp:cNvSpPr/>
      </dsp:nvSpPr>
      <dsp:spPr>
        <a:xfrm>
          <a:off x="4608940" y="4378825"/>
          <a:ext cx="1867902" cy="1167439"/>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8575" tIns="19050" rIns="28575" bIns="19050" numCol="1" spcCol="1270" anchor="ctr" anchorCtr="0">
          <a:noAutofit/>
        </a:bodyPr>
        <a:lstStyle/>
        <a:p>
          <a:pPr marL="0" lvl="0" indent="0" algn="ctr" defTabSz="666750">
            <a:lnSpc>
              <a:spcPct val="90000"/>
            </a:lnSpc>
            <a:spcBef>
              <a:spcPct val="0"/>
            </a:spcBef>
            <a:spcAft>
              <a:spcPct val="35000"/>
            </a:spcAft>
            <a:buNone/>
          </a:pPr>
          <a:r>
            <a:rPr lang="en-US" sz="1500" kern="1200" dirty="0"/>
            <a:t>Advocate for Funding to Provide Respite Care</a:t>
          </a:r>
        </a:p>
      </dsp:txBody>
      <dsp:txXfrm>
        <a:off x="4643133" y="4413018"/>
        <a:ext cx="1799516" cy="109905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4AE691-813F-49C7-8071-964EB7FBDDF9}">
      <dsp:nvSpPr>
        <dsp:cNvPr id="0" name=""/>
        <dsp:cNvSpPr/>
      </dsp:nvSpPr>
      <dsp:spPr>
        <a:xfrm>
          <a:off x="1445787" y="291"/>
          <a:ext cx="2257942" cy="1128971"/>
        </a:xfrm>
        <a:prstGeom prst="roundRect">
          <a:avLst>
            <a:gd name="adj" fmla="val 10000"/>
          </a:avLst>
        </a:prstGeom>
        <a:solidFill>
          <a:schemeClr val="lt1"/>
        </a:solidFill>
        <a:ln w="28575" cap="flat" cmpd="sng" algn="ctr">
          <a:solidFill>
            <a:schemeClr val="accent5"/>
          </a:solidFill>
          <a:prstDash val="solid"/>
          <a:miter lim="800000"/>
        </a:ln>
        <a:effectLst/>
      </dsp:spPr>
      <dsp:style>
        <a:lnRef idx="2">
          <a:schemeClr val="accent5"/>
        </a:lnRef>
        <a:fillRef idx="1">
          <a:schemeClr val="lt1"/>
        </a:fillRef>
        <a:effectRef idx="0">
          <a:schemeClr val="accent5"/>
        </a:effectRef>
        <a:fontRef idx="minor">
          <a:schemeClr val="dk1"/>
        </a:fontRef>
      </dsp:style>
      <dsp:txBody>
        <a:bodyPr spcFirstLastPara="0" vert="horz" wrap="square" lIns="41910" tIns="27940" rIns="41910" bIns="27940" numCol="1" spcCol="1270" anchor="ctr" anchorCtr="0">
          <a:noAutofit/>
        </a:bodyPr>
        <a:lstStyle/>
        <a:p>
          <a:pPr marL="0" lvl="0" indent="0" algn="ctr" defTabSz="977900">
            <a:lnSpc>
              <a:spcPct val="90000"/>
            </a:lnSpc>
            <a:spcBef>
              <a:spcPct val="0"/>
            </a:spcBef>
            <a:spcAft>
              <a:spcPct val="35000"/>
            </a:spcAft>
            <a:buNone/>
          </a:pPr>
          <a:r>
            <a:rPr lang="en-US" sz="2200" kern="1200" dirty="0"/>
            <a:t>Challenges Accessing Existing Services</a:t>
          </a:r>
        </a:p>
      </dsp:txBody>
      <dsp:txXfrm>
        <a:off x="1478853" y="33357"/>
        <a:ext cx="2191810" cy="1062839"/>
      </dsp:txXfrm>
    </dsp:sp>
    <dsp:sp modelId="{6CA8A0BD-1A0A-4358-8DAA-E2F5FCFE7AB4}">
      <dsp:nvSpPr>
        <dsp:cNvPr id="0" name=""/>
        <dsp:cNvSpPr/>
      </dsp:nvSpPr>
      <dsp:spPr>
        <a:xfrm>
          <a:off x="1671581" y="1129263"/>
          <a:ext cx="225794" cy="846728"/>
        </a:xfrm>
        <a:custGeom>
          <a:avLst/>
          <a:gdLst/>
          <a:ahLst/>
          <a:cxnLst/>
          <a:rect l="0" t="0" r="0" b="0"/>
          <a:pathLst>
            <a:path>
              <a:moveTo>
                <a:pt x="0" y="0"/>
              </a:moveTo>
              <a:lnTo>
                <a:pt x="0" y="846728"/>
              </a:lnTo>
              <a:lnTo>
                <a:pt x="225794" y="846728"/>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037162C-444D-49DC-8445-D2997830628E}">
      <dsp:nvSpPr>
        <dsp:cNvPr id="0" name=""/>
        <dsp:cNvSpPr/>
      </dsp:nvSpPr>
      <dsp:spPr>
        <a:xfrm>
          <a:off x="1897375" y="1411505"/>
          <a:ext cx="1806354" cy="1128971"/>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n-US" sz="1700" kern="1200" dirty="0"/>
            <a:t>Provide Information in Spanish</a:t>
          </a:r>
        </a:p>
      </dsp:txBody>
      <dsp:txXfrm>
        <a:off x="1930441" y="1444571"/>
        <a:ext cx="1740222" cy="1062839"/>
      </dsp:txXfrm>
    </dsp:sp>
    <dsp:sp modelId="{5C633E17-2398-437F-A58C-C711CAE4EB18}">
      <dsp:nvSpPr>
        <dsp:cNvPr id="0" name=""/>
        <dsp:cNvSpPr/>
      </dsp:nvSpPr>
      <dsp:spPr>
        <a:xfrm>
          <a:off x="1671581" y="1129263"/>
          <a:ext cx="225794" cy="2257942"/>
        </a:xfrm>
        <a:custGeom>
          <a:avLst/>
          <a:gdLst/>
          <a:ahLst/>
          <a:cxnLst/>
          <a:rect l="0" t="0" r="0" b="0"/>
          <a:pathLst>
            <a:path>
              <a:moveTo>
                <a:pt x="0" y="0"/>
              </a:moveTo>
              <a:lnTo>
                <a:pt x="0" y="2257942"/>
              </a:lnTo>
              <a:lnTo>
                <a:pt x="225794" y="2257942"/>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DC3BFC66-26AD-4E95-AA97-16388CED9849}">
      <dsp:nvSpPr>
        <dsp:cNvPr id="0" name=""/>
        <dsp:cNvSpPr/>
      </dsp:nvSpPr>
      <dsp:spPr>
        <a:xfrm>
          <a:off x="1897375" y="2822719"/>
          <a:ext cx="1806354" cy="1128971"/>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n-US" sz="1700" kern="1200" dirty="0"/>
            <a:t>Increase Transportation Options in Rural Areas</a:t>
          </a:r>
        </a:p>
      </dsp:txBody>
      <dsp:txXfrm>
        <a:off x="1930441" y="2855785"/>
        <a:ext cx="1740222" cy="1062839"/>
      </dsp:txXfrm>
    </dsp:sp>
    <dsp:sp modelId="{4BFFE902-A8B2-4968-8050-0C1D4FF2C4AA}">
      <dsp:nvSpPr>
        <dsp:cNvPr id="0" name=""/>
        <dsp:cNvSpPr/>
      </dsp:nvSpPr>
      <dsp:spPr>
        <a:xfrm>
          <a:off x="1671581" y="1129263"/>
          <a:ext cx="225794" cy="3669156"/>
        </a:xfrm>
        <a:custGeom>
          <a:avLst/>
          <a:gdLst/>
          <a:ahLst/>
          <a:cxnLst/>
          <a:rect l="0" t="0" r="0" b="0"/>
          <a:pathLst>
            <a:path>
              <a:moveTo>
                <a:pt x="0" y="0"/>
              </a:moveTo>
              <a:lnTo>
                <a:pt x="0" y="3669156"/>
              </a:lnTo>
              <a:lnTo>
                <a:pt x="225794" y="3669156"/>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C637352-48BA-42F1-9378-B1DC1A45E9CE}">
      <dsp:nvSpPr>
        <dsp:cNvPr id="0" name=""/>
        <dsp:cNvSpPr/>
      </dsp:nvSpPr>
      <dsp:spPr>
        <a:xfrm>
          <a:off x="1897375" y="4233933"/>
          <a:ext cx="1806354" cy="1128971"/>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n-US" sz="1700" kern="1200" dirty="0"/>
            <a:t>Connect Families with Financial Assistance Programs</a:t>
          </a:r>
        </a:p>
      </dsp:txBody>
      <dsp:txXfrm>
        <a:off x="1930441" y="4266999"/>
        <a:ext cx="1740222" cy="106283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A3C13F-ACDA-42DD-8F93-4578BF07CC56}">
      <dsp:nvSpPr>
        <dsp:cNvPr id="0" name=""/>
        <dsp:cNvSpPr/>
      </dsp:nvSpPr>
      <dsp:spPr>
        <a:xfrm>
          <a:off x="2" y="0"/>
          <a:ext cx="10692057" cy="5418667"/>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9CD0A7C-B633-4B44-AAC4-C2A608575423}">
      <dsp:nvSpPr>
        <dsp:cNvPr id="0" name=""/>
        <dsp:cNvSpPr/>
      </dsp:nvSpPr>
      <dsp:spPr>
        <a:xfrm>
          <a:off x="0" y="1656854"/>
          <a:ext cx="2573821" cy="216746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Font typeface="Symbol" panose="05050102010706020507" pitchFamily="18" charset="2"/>
            <a:buNone/>
          </a:pPr>
          <a:r>
            <a:rPr lang="en-US" sz="1600" kern="1200" dirty="0"/>
            <a:t>Expand transportation options. Expand public transportation routes, hours. </a:t>
          </a:r>
        </a:p>
      </dsp:txBody>
      <dsp:txXfrm>
        <a:off x="105807" y="1762661"/>
        <a:ext cx="2362207" cy="1955852"/>
      </dsp:txXfrm>
    </dsp:sp>
    <dsp:sp modelId="{2B4179CB-CDCF-4DA8-80C3-4F7F3BE9A7C9}">
      <dsp:nvSpPr>
        <dsp:cNvPr id="0" name=""/>
        <dsp:cNvSpPr/>
      </dsp:nvSpPr>
      <dsp:spPr>
        <a:xfrm>
          <a:off x="5414293" y="1649658"/>
          <a:ext cx="2573821" cy="216746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Provide private transportation options for those using wheelchairs , frail seniors, or those with memory loss. </a:t>
          </a:r>
        </a:p>
      </dsp:txBody>
      <dsp:txXfrm>
        <a:off x="5520100" y="1755465"/>
        <a:ext cx="2362207" cy="1955852"/>
      </dsp:txXfrm>
    </dsp:sp>
    <dsp:sp modelId="{3E998748-E788-436E-9698-36AC225BA836}">
      <dsp:nvSpPr>
        <dsp:cNvPr id="0" name=""/>
        <dsp:cNvSpPr/>
      </dsp:nvSpPr>
      <dsp:spPr>
        <a:xfrm>
          <a:off x="8118241" y="1625600"/>
          <a:ext cx="2573821" cy="216746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effectLst/>
              <a:latin typeface="Calibri Light" panose="020F0302020204030204" pitchFamily="34" charset="0"/>
              <a:ea typeface="Times New Roman" panose="02020603050405020304" pitchFamily="18" charset="0"/>
            </a:rPr>
            <a:t>Develop a more accessible (and direct door-to-door) public transportation system. Provide specialized accessible transportation. </a:t>
          </a:r>
          <a:endParaRPr lang="en-US" sz="1600" kern="1200" dirty="0"/>
        </a:p>
      </dsp:txBody>
      <dsp:txXfrm>
        <a:off x="8224048" y="1731407"/>
        <a:ext cx="2362207" cy="1955852"/>
      </dsp:txXfrm>
    </dsp:sp>
    <dsp:sp modelId="{C3FCA825-6BFF-46B4-A36C-809BCD769B34}">
      <dsp:nvSpPr>
        <dsp:cNvPr id="0" name=""/>
        <dsp:cNvSpPr/>
      </dsp:nvSpPr>
      <dsp:spPr>
        <a:xfrm>
          <a:off x="2731697" y="1625600"/>
          <a:ext cx="2573821" cy="216746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Increase public transportation availability in rural areas, provide specialized transportation for those using wheelchairs.</a:t>
          </a:r>
        </a:p>
      </dsp:txBody>
      <dsp:txXfrm>
        <a:off x="2837504" y="1731407"/>
        <a:ext cx="2362207" cy="195585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697BC1-8642-4007-B77C-DED8C94584B1}">
      <dsp:nvSpPr>
        <dsp:cNvPr id="0" name=""/>
        <dsp:cNvSpPr/>
      </dsp:nvSpPr>
      <dsp:spPr>
        <a:xfrm>
          <a:off x="1251219" y="3292475"/>
          <a:ext cx="715362" cy="105880"/>
        </a:xfrm>
        <a:custGeom>
          <a:avLst/>
          <a:gdLst/>
          <a:ahLst/>
          <a:cxnLst/>
          <a:rect l="0" t="0" r="0" b="0"/>
          <a:pathLst>
            <a:path>
              <a:moveTo>
                <a:pt x="0" y="0"/>
              </a:moveTo>
              <a:lnTo>
                <a:pt x="357681" y="0"/>
              </a:lnTo>
              <a:lnTo>
                <a:pt x="357681" y="105880"/>
              </a:lnTo>
              <a:lnTo>
                <a:pt x="715362" y="105880"/>
              </a:lnTo>
            </a:path>
          </a:pathLst>
        </a:custGeom>
        <a:noFill/>
        <a:ln w="12700" cap="flat" cmpd="sng" algn="ctr">
          <a:solidFill>
            <a:schemeClr val="accent1">
              <a:shade val="60000"/>
              <a:hueOff val="0"/>
              <a:satOff val="0"/>
              <a:lumOff val="0"/>
              <a:alphaOff val="0"/>
            </a:schemeClr>
          </a:solidFill>
          <a:prstDash val="solid"/>
          <a:miter lim="800000"/>
        </a:ln>
        <a:effectLst/>
        <a:sp3d z="-25400" prstMaterial="plastic"/>
      </dsp:spPr>
      <dsp:style>
        <a:lnRef idx="2">
          <a:scrgbClr r="0" g="0" b="0"/>
        </a:lnRef>
        <a:fillRef idx="0">
          <a:scrgbClr r="0" g="0" b="0"/>
        </a:fillRef>
        <a:effectRef idx="0">
          <a:scrgbClr r="0" g="0" b="0"/>
        </a:effectRef>
        <a:fontRef idx="minor">
          <a:schemeClr val="tx1"/>
        </a:fontRef>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1590821" y="3327336"/>
        <a:ext cx="36157" cy="36157"/>
      </dsp:txXfrm>
    </dsp:sp>
    <dsp:sp modelId="{6161B03A-A765-4B28-B38D-EBD17344CCE8}">
      <dsp:nvSpPr>
        <dsp:cNvPr id="0" name=""/>
        <dsp:cNvSpPr/>
      </dsp:nvSpPr>
      <dsp:spPr>
        <a:xfrm>
          <a:off x="1251219" y="3292475"/>
          <a:ext cx="818060" cy="1935986"/>
        </a:xfrm>
        <a:custGeom>
          <a:avLst/>
          <a:gdLst/>
          <a:ahLst/>
          <a:cxnLst/>
          <a:rect l="0" t="0" r="0" b="0"/>
          <a:pathLst>
            <a:path>
              <a:moveTo>
                <a:pt x="0" y="0"/>
              </a:moveTo>
              <a:lnTo>
                <a:pt x="409030" y="0"/>
              </a:lnTo>
              <a:lnTo>
                <a:pt x="409030" y="1935986"/>
              </a:lnTo>
              <a:lnTo>
                <a:pt x="818060" y="1935986"/>
              </a:lnTo>
            </a:path>
          </a:pathLst>
        </a:custGeom>
        <a:noFill/>
        <a:ln w="12700" cap="flat" cmpd="sng" algn="ctr">
          <a:solidFill>
            <a:schemeClr val="accent1">
              <a:shade val="60000"/>
              <a:hueOff val="0"/>
              <a:satOff val="0"/>
              <a:lumOff val="0"/>
              <a:alphaOff val="0"/>
            </a:schemeClr>
          </a:solidFill>
          <a:prstDash val="solid"/>
          <a:miter lim="800000"/>
        </a:ln>
        <a:effectLst/>
        <a:sp3d z="-25400" prstMaterial="plastic"/>
      </dsp:spPr>
      <dsp:style>
        <a:lnRef idx="2">
          <a:scrgbClr r="0" g="0" b="0"/>
        </a:lnRef>
        <a:fillRef idx="0">
          <a:scrgbClr r="0" g="0" b="0"/>
        </a:fillRef>
        <a:effectRef idx="0">
          <a:scrgbClr r="0" g="0" b="0"/>
        </a:effectRef>
        <a:fontRef idx="minor">
          <a:schemeClr val="tx1"/>
        </a:fontRef>
      </dsp:style>
      <dsp:txBody>
        <a:bodyPr spcFirstLastPara="0" vert="horz" wrap="square" lIns="12700" tIns="0" rIns="12700" bIns="0" numCol="1" spcCol="1270" anchor="ctr" anchorCtr="0">
          <a:noAutofit/>
        </a:bodyPr>
        <a:lstStyle/>
        <a:p>
          <a:pPr marL="0" lvl="0" indent="0" algn="ctr" defTabSz="311150">
            <a:lnSpc>
              <a:spcPct val="90000"/>
            </a:lnSpc>
            <a:spcBef>
              <a:spcPct val="0"/>
            </a:spcBef>
            <a:spcAft>
              <a:spcPct val="35000"/>
            </a:spcAft>
            <a:buNone/>
          </a:pPr>
          <a:endParaRPr lang="en-US" sz="700" kern="1200"/>
        </a:p>
      </dsp:txBody>
      <dsp:txXfrm>
        <a:off x="1607706" y="4207925"/>
        <a:ext cx="105086" cy="105086"/>
      </dsp:txXfrm>
    </dsp:sp>
    <dsp:sp modelId="{88F8EC75-D8C6-4986-8DB4-2A225F956E02}">
      <dsp:nvSpPr>
        <dsp:cNvPr id="0" name=""/>
        <dsp:cNvSpPr/>
      </dsp:nvSpPr>
      <dsp:spPr>
        <a:xfrm>
          <a:off x="1251219" y="1730076"/>
          <a:ext cx="819946" cy="1562398"/>
        </a:xfrm>
        <a:custGeom>
          <a:avLst/>
          <a:gdLst/>
          <a:ahLst/>
          <a:cxnLst/>
          <a:rect l="0" t="0" r="0" b="0"/>
          <a:pathLst>
            <a:path>
              <a:moveTo>
                <a:pt x="0" y="1562398"/>
              </a:moveTo>
              <a:lnTo>
                <a:pt x="409973" y="1562398"/>
              </a:lnTo>
              <a:lnTo>
                <a:pt x="409973" y="0"/>
              </a:lnTo>
              <a:lnTo>
                <a:pt x="819946" y="0"/>
              </a:lnTo>
            </a:path>
          </a:pathLst>
        </a:custGeom>
        <a:noFill/>
        <a:ln w="12700" cap="flat" cmpd="sng" algn="ctr">
          <a:solidFill>
            <a:schemeClr val="accent1">
              <a:shade val="60000"/>
              <a:hueOff val="0"/>
              <a:satOff val="0"/>
              <a:lumOff val="0"/>
              <a:alphaOff val="0"/>
            </a:schemeClr>
          </a:solidFill>
          <a:prstDash val="solid"/>
          <a:miter lim="800000"/>
        </a:ln>
        <a:effectLst/>
        <a:sp3d z="-25400" prstMaterial="plastic"/>
      </dsp:spPr>
      <dsp:style>
        <a:lnRef idx="2">
          <a:scrgbClr r="0" g="0" b="0"/>
        </a:lnRef>
        <a:fillRef idx="0">
          <a:scrgbClr r="0" g="0" b="0"/>
        </a:fillRef>
        <a:effectRef idx="0">
          <a:scrgbClr r="0" g="0" b="0"/>
        </a:effectRef>
        <a:fontRef idx="minor">
          <a:schemeClr val="tx1"/>
        </a:fontRef>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n-US" sz="600" kern="1200"/>
        </a:p>
      </dsp:txBody>
      <dsp:txXfrm>
        <a:off x="1617080" y="2467163"/>
        <a:ext cx="88224" cy="88224"/>
      </dsp:txXfrm>
    </dsp:sp>
    <dsp:sp modelId="{12ECC745-9A51-4625-8AC4-64377323E2C8}">
      <dsp:nvSpPr>
        <dsp:cNvPr id="0" name=""/>
        <dsp:cNvSpPr/>
      </dsp:nvSpPr>
      <dsp:spPr>
        <a:xfrm rot="16200000">
          <a:off x="-2662999" y="2667515"/>
          <a:ext cx="6578519" cy="1249918"/>
        </a:xfrm>
        <a:prstGeom prst="rect">
          <a:avLst/>
        </a:prstGeom>
        <a:solidFill>
          <a:schemeClr val="accent1">
            <a:hueOff val="0"/>
            <a:satOff val="0"/>
            <a:lumOff val="0"/>
            <a:alphaOff val="0"/>
          </a:schemeClr>
        </a:solidFill>
        <a:ln>
          <a:noFill/>
        </a:ln>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41275" tIns="41275" rIns="41275" bIns="41275" numCol="1" spcCol="1270" anchor="ctr" anchorCtr="0">
          <a:noAutofit/>
        </a:bodyPr>
        <a:lstStyle/>
        <a:p>
          <a:pPr marL="0" lvl="0" indent="0" algn="ctr" defTabSz="2889250">
            <a:lnSpc>
              <a:spcPct val="90000"/>
            </a:lnSpc>
            <a:spcBef>
              <a:spcPct val="0"/>
            </a:spcBef>
            <a:spcAft>
              <a:spcPct val="35000"/>
            </a:spcAft>
            <a:buNone/>
          </a:pPr>
          <a:r>
            <a:rPr lang="en-US" sz="6500" kern="1200" dirty="0"/>
            <a:t>Awareness</a:t>
          </a:r>
        </a:p>
      </dsp:txBody>
      <dsp:txXfrm>
        <a:off x="-2662999" y="2667515"/>
        <a:ext cx="6578519" cy="1249918"/>
      </dsp:txXfrm>
    </dsp:sp>
    <dsp:sp modelId="{6D59EA40-9F8E-4B31-9880-639DF00A2A9A}">
      <dsp:nvSpPr>
        <dsp:cNvPr id="0" name=""/>
        <dsp:cNvSpPr/>
      </dsp:nvSpPr>
      <dsp:spPr>
        <a:xfrm>
          <a:off x="2071166" y="1105117"/>
          <a:ext cx="4099733" cy="1249918"/>
        </a:xfrm>
        <a:prstGeom prst="rect">
          <a:avLst/>
        </a:prstGeom>
        <a:solidFill>
          <a:schemeClr val="accent1">
            <a:hueOff val="0"/>
            <a:satOff val="0"/>
            <a:lumOff val="0"/>
            <a:alphaOff val="0"/>
          </a:schemeClr>
        </a:solidFill>
        <a:ln>
          <a:noFill/>
        </a:ln>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17145" tIns="17145" rIns="17145" bIns="17145" numCol="1" spcCol="1270" anchor="ctr" anchorCtr="0">
          <a:noAutofit/>
        </a:bodyPr>
        <a:lstStyle/>
        <a:p>
          <a:pPr marL="0" lvl="0" indent="0" algn="ctr" defTabSz="1200150">
            <a:lnSpc>
              <a:spcPct val="90000"/>
            </a:lnSpc>
            <a:spcBef>
              <a:spcPct val="0"/>
            </a:spcBef>
            <a:spcAft>
              <a:spcPct val="35000"/>
            </a:spcAft>
            <a:buNone/>
          </a:pPr>
          <a:r>
            <a:rPr lang="en-US" sz="2700" kern="1200" dirty="0"/>
            <a:t>Supply non-traditional providers with information</a:t>
          </a:r>
        </a:p>
      </dsp:txBody>
      <dsp:txXfrm>
        <a:off x="2071166" y="1105117"/>
        <a:ext cx="4099733" cy="1249918"/>
      </dsp:txXfrm>
    </dsp:sp>
    <dsp:sp modelId="{777A295E-B416-4A35-B43F-92859CF659AA}">
      <dsp:nvSpPr>
        <dsp:cNvPr id="0" name=""/>
        <dsp:cNvSpPr/>
      </dsp:nvSpPr>
      <dsp:spPr>
        <a:xfrm>
          <a:off x="2069280" y="4603502"/>
          <a:ext cx="4099733" cy="1249918"/>
        </a:xfrm>
        <a:prstGeom prst="rect">
          <a:avLst/>
        </a:prstGeom>
        <a:solidFill>
          <a:schemeClr val="accent1">
            <a:hueOff val="0"/>
            <a:satOff val="0"/>
            <a:lumOff val="0"/>
            <a:alphaOff val="0"/>
          </a:schemeClr>
        </a:solidFill>
        <a:ln>
          <a:noFill/>
        </a:ln>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17145" tIns="17145" rIns="17145" bIns="17145" numCol="1" spcCol="1270" anchor="ctr" anchorCtr="0">
          <a:noAutofit/>
        </a:bodyPr>
        <a:lstStyle/>
        <a:p>
          <a:pPr marL="0" lvl="0" indent="0" algn="ctr" defTabSz="1200150">
            <a:lnSpc>
              <a:spcPct val="90000"/>
            </a:lnSpc>
            <a:spcBef>
              <a:spcPct val="0"/>
            </a:spcBef>
            <a:spcAft>
              <a:spcPct val="35000"/>
            </a:spcAft>
            <a:buNone/>
          </a:pPr>
          <a:r>
            <a:rPr lang="en-US" sz="2700" kern="1200" dirty="0"/>
            <a:t>Health and </a:t>
          </a:r>
        </a:p>
        <a:p>
          <a:pPr marL="0" lvl="0" indent="0" algn="ctr" defTabSz="1200150">
            <a:lnSpc>
              <a:spcPct val="90000"/>
            </a:lnSpc>
            <a:spcBef>
              <a:spcPct val="0"/>
            </a:spcBef>
            <a:spcAft>
              <a:spcPct val="35000"/>
            </a:spcAft>
            <a:buNone/>
          </a:pPr>
          <a:r>
            <a:rPr lang="en-US" sz="2700" kern="1200" dirty="0"/>
            <a:t>resource fairs</a:t>
          </a:r>
        </a:p>
      </dsp:txBody>
      <dsp:txXfrm>
        <a:off x="2069280" y="4603502"/>
        <a:ext cx="4099733" cy="1249918"/>
      </dsp:txXfrm>
    </dsp:sp>
    <dsp:sp modelId="{5607AA6A-FD92-4557-9586-B61C4FABE4D0}">
      <dsp:nvSpPr>
        <dsp:cNvPr id="0" name=""/>
        <dsp:cNvSpPr/>
      </dsp:nvSpPr>
      <dsp:spPr>
        <a:xfrm>
          <a:off x="1966581" y="2773396"/>
          <a:ext cx="4099733" cy="1249918"/>
        </a:xfrm>
        <a:prstGeom prst="rect">
          <a:avLst/>
        </a:prstGeom>
        <a:solidFill>
          <a:schemeClr val="accent1">
            <a:hueOff val="0"/>
            <a:satOff val="0"/>
            <a:lumOff val="0"/>
            <a:alphaOff val="0"/>
          </a:schemeClr>
        </a:solidFill>
        <a:ln>
          <a:noFill/>
        </a:ln>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17145" tIns="17145" rIns="17145" bIns="17145" numCol="1" spcCol="1270" anchor="ctr" anchorCtr="0">
          <a:noAutofit/>
        </a:bodyPr>
        <a:lstStyle/>
        <a:p>
          <a:pPr marL="0" lvl="0" indent="0" algn="ctr" defTabSz="1200150">
            <a:lnSpc>
              <a:spcPct val="90000"/>
            </a:lnSpc>
            <a:spcBef>
              <a:spcPct val="0"/>
            </a:spcBef>
            <a:spcAft>
              <a:spcPct val="35000"/>
            </a:spcAft>
            <a:buNone/>
          </a:pPr>
          <a:r>
            <a:rPr lang="en-US" sz="2700" kern="1200" dirty="0"/>
            <a:t>Create more outlets for agencies to share information and resources</a:t>
          </a:r>
        </a:p>
      </dsp:txBody>
      <dsp:txXfrm>
        <a:off x="1966581" y="2773396"/>
        <a:ext cx="4099733" cy="124991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697BC1-8642-4007-B77C-DED8C94584B1}">
      <dsp:nvSpPr>
        <dsp:cNvPr id="0" name=""/>
        <dsp:cNvSpPr/>
      </dsp:nvSpPr>
      <dsp:spPr>
        <a:xfrm>
          <a:off x="1251219" y="3292475"/>
          <a:ext cx="819946" cy="1562398"/>
        </a:xfrm>
        <a:custGeom>
          <a:avLst/>
          <a:gdLst/>
          <a:ahLst/>
          <a:cxnLst/>
          <a:rect l="0" t="0" r="0" b="0"/>
          <a:pathLst>
            <a:path>
              <a:moveTo>
                <a:pt x="0" y="0"/>
              </a:moveTo>
              <a:lnTo>
                <a:pt x="409973" y="0"/>
              </a:lnTo>
              <a:lnTo>
                <a:pt x="409973" y="1562398"/>
              </a:lnTo>
              <a:lnTo>
                <a:pt x="819946" y="1562398"/>
              </a:lnTo>
            </a:path>
          </a:pathLst>
        </a:custGeom>
        <a:noFill/>
        <a:ln w="12700" cap="flat" cmpd="sng" algn="ctr">
          <a:solidFill>
            <a:schemeClr val="accent1">
              <a:shade val="60000"/>
              <a:hueOff val="0"/>
              <a:satOff val="0"/>
              <a:lumOff val="0"/>
              <a:alphaOff val="0"/>
            </a:schemeClr>
          </a:solidFill>
          <a:prstDash val="solid"/>
          <a:miter lim="800000"/>
        </a:ln>
        <a:effectLst/>
        <a:sp3d z="-25400" prstMaterial="plastic"/>
      </dsp:spPr>
      <dsp:style>
        <a:lnRef idx="2">
          <a:scrgbClr r="0" g="0" b="0"/>
        </a:lnRef>
        <a:fillRef idx="0">
          <a:scrgbClr r="0" g="0" b="0"/>
        </a:fillRef>
        <a:effectRef idx="0">
          <a:scrgbClr r="0" g="0" b="0"/>
        </a:effectRef>
        <a:fontRef idx="minor">
          <a:schemeClr val="tx1"/>
        </a:fontRef>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n-US" sz="600" kern="1200"/>
        </a:p>
      </dsp:txBody>
      <dsp:txXfrm>
        <a:off x="1617080" y="4029562"/>
        <a:ext cx="88224" cy="88224"/>
      </dsp:txXfrm>
    </dsp:sp>
    <dsp:sp modelId="{6161B03A-A765-4B28-B38D-EBD17344CCE8}">
      <dsp:nvSpPr>
        <dsp:cNvPr id="0" name=""/>
        <dsp:cNvSpPr/>
      </dsp:nvSpPr>
      <dsp:spPr>
        <a:xfrm>
          <a:off x="1251219" y="3246755"/>
          <a:ext cx="819946" cy="91440"/>
        </a:xfrm>
        <a:custGeom>
          <a:avLst/>
          <a:gdLst/>
          <a:ahLst/>
          <a:cxnLst/>
          <a:rect l="0" t="0" r="0" b="0"/>
          <a:pathLst>
            <a:path>
              <a:moveTo>
                <a:pt x="0" y="45720"/>
              </a:moveTo>
              <a:lnTo>
                <a:pt x="819946" y="45720"/>
              </a:lnTo>
            </a:path>
          </a:pathLst>
        </a:custGeom>
        <a:noFill/>
        <a:ln w="12700" cap="flat" cmpd="sng" algn="ctr">
          <a:solidFill>
            <a:schemeClr val="accent1">
              <a:shade val="60000"/>
              <a:hueOff val="0"/>
              <a:satOff val="0"/>
              <a:lumOff val="0"/>
              <a:alphaOff val="0"/>
            </a:schemeClr>
          </a:solidFill>
          <a:prstDash val="solid"/>
          <a:miter lim="800000"/>
        </a:ln>
        <a:effectLst/>
        <a:sp3d z="-25400" prstMaterial="plastic"/>
      </dsp:spPr>
      <dsp:style>
        <a:lnRef idx="2">
          <a:scrgbClr r="0" g="0" b="0"/>
        </a:lnRef>
        <a:fillRef idx="0">
          <a:scrgbClr r="0" g="0" b="0"/>
        </a:fillRef>
        <a:effectRef idx="0">
          <a:scrgbClr r="0" g="0" b="0"/>
        </a:effectRef>
        <a:fontRef idx="minor">
          <a:schemeClr val="tx1"/>
        </a:fontRef>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1640694" y="3271976"/>
        <a:ext cx="40997" cy="40997"/>
      </dsp:txXfrm>
    </dsp:sp>
    <dsp:sp modelId="{88F8EC75-D8C6-4986-8DB4-2A225F956E02}">
      <dsp:nvSpPr>
        <dsp:cNvPr id="0" name=""/>
        <dsp:cNvSpPr/>
      </dsp:nvSpPr>
      <dsp:spPr>
        <a:xfrm>
          <a:off x="1251219" y="1730076"/>
          <a:ext cx="819946" cy="1562398"/>
        </a:xfrm>
        <a:custGeom>
          <a:avLst/>
          <a:gdLst/>
          <a:ahLst/>
          <a:cxnLst/>
          <a:rect l="0" t="0" r="0" b="0"/>
          <a:pathLst>
            <a:path>
              <a:moveTo>
                <a:pt x="0" y="1562398"/>
              </a:moveTo>
              <a:lnTo>
                <a:pt x="409973" y="1562398"/>
              </a:lnTo>
              <a:lnTo>
                <a:pt x="409973" y="0"/>
              </a:lnTo>
              <a:lnTo>
                <a:pt x="819946" y="0"/>
              </a:lnTo>
            </a:path>
          </a:pathLst>
        </a:custGeom>
        <a:noFill/>
        <a:ln w="12700" cap="flat" cmpd="sng" algn="ctr">
          <a:solidFill>
            <a:schemeClr val="accent1">
              <a:shade val="60000"/>
              <a:hueOff val="0"/>
              <a:satOff val="0"/>
              <a:lumOff val="0"/>
              <a:alphaOff val="0"/>
            </a:schemeClr>
          </a:solidFill>
          <a:prstDash val="solid"/>
          <a:miter lim="800000"/>
        </a:ln>
        <a:effectLst/>
        <a:sp3d z="-25400" prstMaterial="plastic"/>
      </dsp:spPr>
      <dsp:style>
        <a:lnRef idx="2">
          <a:scrgbClr r="0" g="0" b="0"/>
        </a:lnRef>
        <a:fillRef idx="0">
          <a:scrgbClr r="0" g="0" b="0"/>
        </a:fillRef>
        <a:effectRef idx="0">
          <a:scrgbClr r="0" g="0" b="0"/>
        </a:effectRef>
        <a:fontRef idx="minor">
          <a:schemeClr val="tx1"/>
        </a:fontRef>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n-US" sz="600" kern="1200"/>
        </a:p>
      </dsp:txBody>
      <dsp:txXfrm>
        <a:off x="1617080" y="2467163"/>
        <a:ext cx="88224" cy="88224"/>
      </dsp:txXfrm>
    </dsp:sp>
    <dsp:sp modelId="{12ECC745-9A51-4625-8AC4-64377323E2C8}">
      <dsp:nvSpPr>
        <dsp:cNvPr id="0" name=""/>
        <dsp:cNvSpPr/>
      </dsp:nvSpPr>
      <dsp:spPr>
        <a:xfrm rot="16200000">
          <a:off x="-2662999" y="2667515"/>
          <a:ext cx="6578519" cy="1249918"/>
        </a:xfrm>
        <a:prstGeom prst="rect">
          <a:avLst/>
        </a:prstGeom>
        <a:solidFill>
          <a:schemeClr val="accent1">
            <a:hueOff val="0"/>
            <a:satOff val="0"/>
            <a:lumOff val="0"/>
            <a:alphaOff val="0"/>
          </a:schemeClr>
        </a:solidFill>
        <a:ln>
          <a:noFill/>
        </a:ln>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41275" tIns="41275" rIns="41275" bIns="41275" numCol="1" spcCol="1270" anchor="ctr" anchorCtr="0">
          <a:noAutofit/>
        </a:bodyPr>
        <a:lstStyle/>
        <a:p>
          <a:pPr marL="0" lvl="0" indent="0" algn="ctr" defTabSz="2889250">
            <a:lnSpc>
              <a:spcPct val="90000"/>
            </a:lnSpc>
            <a:spcBef>
              <a:spcPct val="0"/>
            </a:spcBef>
            <a:spcAft>
              <a:spcPct val="35000"/>
            </a:spcAft>
            <a:buNone/>
          </a:pPr>
          <a:r>
            <a:rPr lang="en-US" sz="6500" kern="1200" dirty="0"/>
            <a:t>Access</a:t>
          </a:r>
        </a:p>
      </dsp:txBody>
      <dsp:txXfrm>
        <a:off x="-2662999" y="2667515"/>
        <a:ext cx="6578519" cy="1249918"/>
      </dsp:txXfrm>
    </dsp:sp>
    <dsp:sp modelId="{6D59EA40-9F8E-4B31-9880-639DF00A2A9A}">
      <dsp:nvSpPr>
        <dsp:cNvPr id="0" name=""/>
        <dsp:cNvSpPr/>
      </dsp:nvSpPr>
      <dsp:spPr>
        <a:xfrm>
          <a:off x="2071166" y="1105117"/>
          <a:ext cx="4099733" cy="1249918"/>
        </a:xfrm>
        <a:prstGeom prst="rect">
          <a:avLst/>
        </a:prstGeom>
        <a:solidFill>
          <a:schemeClr val="accent1">
            <a:hueOff val="0"/>
            <a:satOff val="0"/>
            <a:lumOff val="0"/>
            <a:alphaOff val="0"/>
          </a:schemeClr>
        </a:solidFill>
        <a:ln>
          <a:noFill/>
        </a:ln>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18415" tIns="18415" rIns="18415" bIns="18415" numCol="1" spcCol="1270" anchor="ctr" anchorCtr="0">
          <a:noAutofit/>
        </a:bodyPr>
        <a:lstStyle/>
        <a:p>
          <a:pPr marL="0" lvl="0" indent="0" algn="ctr" defTabSz="1289050">
            <a:lnSpc>
              <a:spcPct val="90000"/>
            </a:lnSpc>
            <a:spcBef>
              <a:spcPct val="0"/>
            </a:spcBef>
            <a:spcAft>
              <a:spcPct val="35000"/>
            </a:spcAft>
            <a:buNone/>
          </a:pPr>
          <a:r>
            <a:rPr lang="en-US" sz="2900" kern="1200" dirty="0"/>
            <a:t>Create materials in Spanish</a:t>
          </a:r>
        </a:p>
      </dsp:txBody>
      <dsp:txXfrm>
        <a:off x="2071166" y="1105117"/>
        <a:ext cx="4099733" cy="1249918"/>
      </dsp:txXfrm>
    </dsp:sp>
    <dsp:sp modelId="{777A295E-B416-4A35-B43F-92859CF659AA}">
      <dsp:nvSpPr>
        <dsp:cNvPr id="0" name=""/>
        <dsp:cNvSpPr/>
      </dsp:nvSpPr>
      <dsp:spPr>
        <a:xfrm>
          <a:off x="2071166" y="2667515"/>
          <a:ext cx="4099733" cy="1249918"/>
        </a:xfrm>
        <a:prstGeom prst="rect">
          <a:avLst/>
        </a:prstGeom>
        <a:solidFill>
          <a:schemeClr val="accent1">
            <a:hueOff val="0"/>
            <a:satOff val="0"/>
            <a:lumOff val="0"/>
            <a:alphaOff val="0"/>
          </a:schemeClr>
        </a:solidFill>
        <a:ln>
          <a:noFill/>
        </a:ln>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18415" tIns="18415" rIns="18415" bIns="18415" numCol="1" spcCol="1270" anchor="ctr" anchorCtr="0">
          <a:noAutofit/>
        </a:bodyPr>
        <a:lstStyle/>
        <a:p>
          <a:pPr marL="0" lvl="0" indent="0" algn="ctr" defTabSz="1289050">
            <a:lnSpc>
              <a:spcPct val="90000"/>
            </a:lnSpc>
            <a:spcBef>
              <a:spcPct val="0"/>
            </a:spcBef>
            <a:spcAft>
              <a:spcPct val="35000"/>
            </a:spcAft>
            <a:buNone/>
          </a:pPr>
          <a:r>
            <a:rPr lang="en-US" sz="2900" kern="1200" dirty="0"/>
            <a:t>Coordinate existing service providers</a:t>
          </a:r>
        </a:p>
      </dsp:txBody>
      <dsp:txXfrm>
        <a:off x="2071166" y="2667515"/>
        <a:ext cx="4099733" cy="1249918"/>
      </dsp:txXfrm>
    </dsp:sp>
    <dsp:sp modelId="{5607AA6A-FD92-4557-9586-B61C4FABE4D0}">
      <dsp:nvSpPr>
        <dsp:cNvPr id="0" name=""/>
        <dsp:cNvSpPr/>
      </dsp:nvSpPr>
      <dsp:spPr>
        <a:xfrm>
          <a:off x="2071166" y="4229914"/>
          <a:ext cx="4099733" cy="1249918"/>
        </a:xfrm>
        <a:prstGeom prst="rect">
          <a:avLst/>
        </a:prstGeom>
        <a:solidFill>
          <a:schemeClr val="accent1">
            <a:hueOff val="0"/>
            <a:satOff val="0"/>
            <a:lumOff val="0"/>
            <a:alphaOff val="0"/>
          </a:schemeClr>
        </a:solidFill>
        <a:ln>
          <a:noFill/>
        </a:ln>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18415" tIns="18415" rIns="18415" bIns="18415" numCol="1" spcCol="1270" anchor="ctr" anchorCtr="0">
          <a:noAutofit/>
        </a:bodyPr>
        <a:lstStyle/>
        <a:p>
          <a:pPr marL="0" lvl="0" indent="0" algn="ctr" defTabSz="1289050">
            <a:lnSpc>
              <a:spcPct val="90000"/>
            </a:lnSpc>
            <a:spcBef>
              <a:spcPct val="0"/>
            </a:spcBef>
            <a:spcAft>
              <a:spcPct val="35000"/>
            </a:spcAft>
            <a:buNone/>
          </a:pPr>
          <a:r>
            <a:rPr lang="en-US" sz="2900" kern="1200" dirty="0"/>
            <a:t>Connect service provider efforts across counties</a:t>
          </a:r>
        </a:p>
      </dsp:txBody>
      <dsp:txXfrm>
        <a:off x="2071166" y="4229914"/>
        <a:ext cx="4099733" cy="1249918"/>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4.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6">
  <dgm:title val=""/>
  <dgm:desc val=""/>
  <dgm:catLst>
    <dgm:cat type="3D" pri="11600"/>
  </dgm:catLst>
  <dgm:scene3d>
    <a:camera prst="perspectiveRelaxedModerately" zoom="92000"/>
    <a:lightRig rig="balanced" dir="t">
      <a:rot lat="0" lon="0" rev="12700000"/>
    </a:lightRig>
  </dgm:scene3d>
  <dgm:styleLbl name="node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z="-54000" prstMaterial="plastic">
      <a:bevelT w="50800" h="50800"/>
      <a:bevelB w="50800" h="50800"/>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z="-2540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fgSibTrans2D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54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sibTrans1D1">
    <dgm:scene3d>
      <a:camera prst="orthographicFront"/>
      <a:lightRig rig="threePt" dir="t"/>
    </dgm:scene3d>
    <dgm:sp3d z="-25400" prstMaterial="plastic"/>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75000" prstMaterial="plastic"/>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3">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4">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1D1">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2">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3">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4">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fgAcc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dgm:scene3d>
    <dgm:sp3d z="50080" prstMaterial="plastic">
      <a:bevelT w="25400" h="25400"/>
      <a:bevelB w="25400" h="25400"/>
    </dgm:sp3d>
    <dgm:txPr/>
    <dgm:style>
      <a:lnRef idx="0">
        <a:scrgbClr r="0" g="0" b="0"/>
      </a:lnRef>
      <a:fillRef idx="1">
        <a:scrgbClr r="0" g="0" b="0"/>
      </a:fillRef>
      <a:effectRef idx="2">
        <a:scrgbClr r="0" g="0" b="0"/>
      </a:effectRef>
      <a:fontRef idx="minor"/>
    </dgm:style>
  </dgm:styleLbl>
  <dgm:styleLbl name="alignAccFollowNode1">
    <dgm:scene3d>
      <a:camera prst="orthographicFront"/>
      <a:lightRig rig="threePt" dir="t"/>
    </dgm:scene3d>
    <dgm:sp3d prstMaterial="plastic">
      <a:bevelT w="25400" h="25400"/>
      <a:bevelB w="25400" h="25400"/>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152400" prstMaterial="plastic">
      <a:bevelT w="25400" h="25400"/>
      <a:bevelB w="25400" h="25400"/>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52400" prstMaterial="plastic">
      <a:bevelT w="25400" h="25400"/>
      <a:bevelB w="25400" h="25400"/>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z="-10400" extrusionH="12700" prstMaterial="plastic"/>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1">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3d6">
  <dgm:title val=""/>
  <dgm:desc val=""/>
  <dgm:catLst>
    <dgm:cat type="3D" pri="11600"/>
  </dgm:catLst>
  <dgm:scene3d>
    <a:camera prst="perspectiveRelaxedModerately" zoom="92000"/>
    <a:lightRig rig="balanced" dir="t">
      <a:rot lat="0" lon="0" rev="12700000"/>
    </a:lightRig>
  </dgm:scene3d>
  <dgm:styleLbl name="node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z="-54000" prstMaterial="plastic">
      <a:bevelT w="50800" h="50800"/>
      <a:bevelB w="50800" h="50800"/>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z="-2540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fgSibTrans2D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54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sibTrans1D1">
    <dgm:scene3d>
      <a:camera prst="orthographicFront"/>
      <a:lightRig rig="threePt" dir="t"/>
    </dgm:scene3d>
    <dgm:sp3d z="-25400" prstMaterial="plastic"/>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75000" prstMaterial="plastic"/>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3">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4">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1D1">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2">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3">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4">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fgAcc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dgm:scene3d>
    <dgm:sp3d z="50080" prstMaterial="plastic">
      <a:bevelT w="25400" h="25400"/>
      <a:bevelB w="25400" h="25400"/>
    </dgm:sp3d>
    <dgm:txPr/>
    <dgm:style>
      <a:lnRef idx="0">
        <a:scrgbClr r="0" g="0" b="0"/>
      </a:lnRef>
      <a:fillRef idx="1">
        <a:scrgbClr r="0" g="0" b="0"/>
      </a:fillRef>
      <a:effectRef idx="2">
        <a:scrgbClr r="0" g="0" b="0"/>
      </a:effectRef>
      <a:fontRef idx="minor"/>
    </dgm:style>
  </dgm:styleLbl>
  <dgm:styleLbl name="alignAccFollowNode1">
    <dgm:scene3d>
      <a:camera prst="orthographicFront"/>
      <a:lightRig rig="threePt" dir="t"/>
    </dgm:scene3d>
    <dgm:sp3d prstMaterial="plastic">
      <a:bevelT w="25400" h="25400"/>
      <a:bevelB w="25400" h="25400"/>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152400" prstMaterial="plastic">
      <a:bevelT w="25400" h="25400"/>
      <a:bevelB w="25400" h="25400"/>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52400" prstMaterial="plastic">
      <a:bevelT w="25400" h="25400"/>
      <a:bevelB w="25400" h="25400"/>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z="-10400" extrusionH="12700" prstMaterial="plastic"/>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1">
        <a:scrgbClr r="0" g="0" b="0"/>
      </a:fillRef>
      <a:effectRef idx="0">
        <a:scrgbClr r="0" g="0" b="0"/>
      </a:effectRef>
      <a:fontRef idx="minor"/>
    </dgm:style>
  </dgm:styleLbl>
</dgm:styleDef>
</file>

<file path=ppt/drawings/_rels/drawing1.xml.rels><?xml version="1.0" encoding="UTF-8" standalone="yes"?>
<Relationships xmlns="http://schemas.openxmlformats.org/package/2006/relationships"><Relationship Id="rId1" Type="http://schemas.openxmlformats.org/officeDocument/2006/relationships/image" Target="../media/image2.png"/></Relationships>
</file>

<file path=ppt/drawings/_rels/drawing2.xml.rels><?xml version="1.0" encoding="UTF-8" standalone="yes"?>
<Relationships xmlns="http://schemas.openxmlformats.org/package/2006/relationships"><Relationship Id="rId1" Type="http://schemas.openxmlformats.org/officeDocument/2006/relationships/image" Target="../media/image3.jpg"/></Relationships>
</file>

<file path=ppt/drawings/drawing1.xml><?xml version="1.0" encoding="utf-8"?>
<c:userShapes xmlns:c="http://schemas.openxmlformats.org/drawingml/2006/chart">
  <cdr:relSizeAnchor xmlns:cdr="http://schemas.openxmlformats.org/drawingml/2006/chartDrawing">
    <cdr:from>
      <cdr:x>0</cdr:x>
      <cdr:y>0.04485</cdr:y>
    </cdr:from>
    <cdr:to>
      <cdr:x>0.96342</cdr:x>
      <cdr:y>0.95515</cdr:y>
    </cdr:to>
    <cdr:pic>
      <cdr:nvPicPr>
        <cdr:cNvPr id="2" name="chart">
          <a:extLst xmlns:a="http://schemas.openxmlformats.org/drawingml/2006/main">
            <a:ext uri="{FF2B5EF4-FFF2-40B4-BE49-F238E27FC236}">
              <a16:creationId xmlns:a16="http://schemas.microsoft.com/office/drawing/2014/main" id="{6D44879B-0544-6806-B7C9-97AA28B00DB2}"/>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0" y="77886"/>
          <a:ext cx="1761905" cy="1580952"/>
        </a:xfrm>
        <a:prstGeom xmlns:a="http://schemas.openxmlformats.org/drawingml/2006/main" prst="rect">
          <a:avLst/>
        </a:prstGeom>
      </cdr:spPr>
    </cdr:pic>
  </cdr:relSizeAnchor>
</c:userShapes>
</file>

<file path=ppt/drawings/drawing2.xml><?xml version="1.0" encoding="utf-8"?>
<c:userShapes xmlns:c="http://schemas.openxmlformats.org/drawingml/2006/chart">
  <cdr:relSizeAnchor xmlns:cdr="http://schemas.openxmlformats.org/drawingml/2006/chartDrawing">
    <cdr:from>
      <cdr:x>0</cdr:x>
      <cdr:y>0</cdr:y>
    </cdr:from>
    <cdr:to>
      <cdr:x>1</cdr:x>
      <cdr:y>1</cdr:y>
    </cdr:to>
    <cdr:pic>
      <cdr:nvPicPr>
        <cdr:cNvPr id="3" name="Picture 2" descr="A colorful circle with icons and text&#10;&#10;Description automatically generated">
          <a:extLst xmlns:a="http://schemas.openxmlformats.org/drawingml/2006/main">
            <a:ext uri="{FF2B5EF4-FFF2-40B4-BE49-F238E27FC236}">
              <a16:creationId xmlns:a16="http://schemas.microsoft.com/office/drawing/2014/main" id="{E88C92F8-49A9-8584-2149-DE7ED7DC6866}"/>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0" y="0"/>
          <a:ext cx="4990809" cy="4760464"/>
        </a:xfrm>
        <a:prstGeom xmlns:a="http://schemas.openxmlformats.org/drawingml/2006/main" prst="rect">
          <a:avLst/>
        </a:prstGeom>
      </cdr:spPr>
    </cdr:pic>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1FC4DC-E391-218D-18F7-330A058B8C21}"/>
              </a:ext>
            </a:extLst>
          </p:cNvPr>
          <p:cNvSpPr>
            <a:spLocks noGrp="1"/>
          </p:cNvSpPr>
          <p:nvPr>
            <p:ph type="hdr" sz="quarter"/>
          </p:nvPr>
        </p:nvSpPr>
        <p:spPr>
          <a:xfrm>
            <a:off x="0" y="0"/>
            <a:ext cx="3013763" cy="467072"/>
          </a:xfrm>
          <a:prstGeom prst="rect">
            <a:avLst/>
          </a:prstGeom>
        </p:spPr>
        <p:txBody>
          <a:bodyPr vert="horz" lIns="92930" tIns="46465" rIns="92930" bIns="46465" rtlCol="0"/>
          <a:lstStyle>
            <a:lvl1pPr algn="l">
              <a:defRPr sz="1200"/>
            </a:lvl1pPr>
          </a:lstStyle>
          <a:p>
            <a:endParaRPr lang="en-US"/>
          </a:p>
        </p:txBody>
      </p:sp>
      <p:sp>
        <p:nvSpPr>
          <p:cNvPr id="3" name="Date Placeholder 2">
            <a:extLst>
              <a:ext uri="{FF2B5EF4-FFF2-40B4-BE49-F238E27FC236}">
                <a16:creationId xmlns:a16="http://schemas.microsoft.com/office/drawing/2014/main" id="{2403A588-3003-1D08-2F29-5C89E0492FC2}"/>
              </a:ext>
            </a:extLst>
          </p:cNvPr>
          <p:cNvSpPr>
            <a:spLocks noGrp="1"/>
          </p:cNvSpPr>
          <p:nvPr>
            <p:ph type="dt" sz="quarter" idx="1"/>
          </p:nvPr>
        </p:nvSpPr>
        <p:spPr>
          <a:xfrm>
            <a:off x="3939466" y="0"/>
            <a:ext cx="3013763" cy="467072"/>
          </a:xfrm>
          <a:prstGeom prst="rect">
            <a:avLst/>
          </a:prstGeom>
        </p:spPr>
        <p:txBody>
          <a:bodyPr vert="horz" lIns="92930" tIns="46465" rIns="92930" bIns="46465" rtlCol="0"/>
          <a:lstStyle>
            <a:lvl1pPr algn="r">
              <a:defRPr sz="1200"/>
            </a:lvl1pPr>
          </a:lstStyle>
          <a:p>
            <a:fld id="{F40B2690-6202-417F-94D8-2DC4EF42CB9D}" type="datetimeFigureOut">
              <a:rPr lang="en-US" smtClean="0"/>
              <a:t>10/17/2023</a:t>
            </a:fld>
            <a:endParaRPr lang="en-US"/>
          </a:p>
        </p:txBody>
      </p:sp>
      <p:sp>
        <p:nvSpPr>
          <p:cNvPr id="4" name="Footer Placeholder 3">
            <a:extLst>
              <a:ext uri="{FF2B5EF4-FFF2-40B4-BE49-F238E27FC236}">
                <a16:creationId xmlns:a16="http://schemas.microsoft.com/office/drawing/2014/main" id="{E11C8080-80EF-F5DD-2C65-3C3AA199BAC0}"/>
              </a:ext>
            </a:extLst>
          </p:cNvPr>
          <p:cNvSpPr>
            <a:spLocks noGrp="1"/>
          </p:cNvSpPr>
          <p:nvPr>
            <p:ph type="ftr" sz="quarter" idx="2"/>
          </p:nvPr>
        </p:nvSpPr>
        <p:spPr>
          <a:xfrm>
            <a:off x="0" y="8842030"/>
            <a:ext cx="3013763" cy="467071"/>
          </a:xfrm>
          <a:prstGeom prst="rect">
            <a:avLst/>
          </a:prstGeom>
        </p:spPr>
        <p:txBody>
          <a:bodyPr vert="horz" lIns="92930" tIns="46465" rIns="92930" bIns="46465"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7C152439-BC03-E772-1F7D-DE1373883B04}"/>
              </a:ext>
            </a:extLst>
          </p:cNvPr>
          <p:cNvSpPr>
            <a:spLocks noGrp="1"/>
          </p:cNvSpPr>
          <p:nvPr>
            <p:ph type="sldNum" sz="quarter" idx="3"/>
          </p:nvPr>
        </p:nvSpPr>
        <p:spPr>
          <a:xfrm>
            <a:off x="3939466" y="8842030"/>
            <a:ext cx="3013763" cy="467071"/>
          </a:xfrm>
          <a:prstGeom prst="rect">
            <a:avLst/>
          </a:prstGeom>
        </p:spPr>
        <p:txBody>
          <a:bodyPr vert="horz" lIns="92930" tIns="46465" rIns="92930" bIns="46465" rtlCol="0" anchor="b"/>
          <a:lstStyle>
            <a:lvl1pPr algn="r">
              <a:defRPr sz="1200"/>
            </a:lvl1pPr>
          </a:lstStyle>
          <a:p>
            <a:fld id="{2B2D9258-106E-439F-9980-D3705B24A775}" type="slidenum">
              <a:rPr lang="en-US" smtClean="0"/>
              <a:t>‹#›</a:t>
            </a:fld>
            <a:endParaRPr lang="en-US"/>
          </a:p>
        </p:txBody>
      </p:sp>
    </p:spTree>
    <p:extLst>
      <p:ext uri="{BB962C8B-B14F-4D97-AF65-F5344CB8AC3E}">
        <p14:creationId xmlns:p14="http://schemas.microsoft.com/office/powerpoint/2010/main" val="331235480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3763" cy="467072"/>
          </a:xfrm>
          <a:prstGeom prst="rect">
            <a:avLst/>
          </a:prstGeom>
        </p:spPr>
        <p:txBody>
          <a:bodyPr vert="horz" lIns="92930" tIns="46465" rIns="92930" bIns="46465" rtlCol="0"/>
          <a:lstStyle>
            <a:lvl1pPr algn="l">
              <a:defRPr sz="1200"/>
            </a:lvl1pPr>
          </a:lstStyle>
          <a:p>
            <a:endParaRPr lang="en-US" dirty="0"/>
          </a:p>
        </p:txBody>
      </p:sp>
      <p:sp>
        <p:nvSpPr>
          <p:cNvPr id="3" name="Date Placeholder 2"/>
          <p:cNvSpPr>
            <a:spLocks noGrp="1"/>
          </p:cNvSpPr>
          <p:nvPr>
            <p:ph type="dt" idx="1"/>
          </p:nvPr>
        </p:nvSpPr>
        <p:spPr>
          <a:xfrm>
            <a:off x="3939466" y="0"/>
            <a:ext cx="3013763" cy="467072"/>
          </a:xfrm>
          <a:prstGeom prst="rect">
            <a:avLst/>
          </a:prstGeom>
        </p:spPr>
        <p:txBody>
          <a:bodyPr vert="horz" lIns="92930" tIns="46465" rIns="92930" bIns="46465" rtlCol="0"/>
          <a:lstStyle>
            <a:lvl1pPr algn="r">
              <a:defRPr sz="1200"/>
            </a:lvl1pPr>
          </a:lstStyle>
          <a:p>
            <a:fld id="{E7D16CA8-7DCC-4F2C-A1EF-C632B9D3E96D}" type="datetimeFigureOut">
              <a:rPr lang="en-US" smtClean="0"/>
              <a:t>10/17/2023</a:t>
            </a:fld>
            <a:endParaRPr lang="en-US" dirty="0"/>
          </a:p>
        </p:txBody>
      </p:sp>
      <p:sp>
        <p:nvSpPr>
          <p:cNvPr id="4" name="Slide Image Placeholder 3"/>
          <p:cNvSpPr>
            <a:spLocks noGrp="1" noRot="1" noChangeAspect="1"/>
          </p:cNvSpPr>
          <p:nvPr>
            <p:ph type="sldImg" idx="2"/>
          </p:nvPr>
        </p:nvSpPr>
        <p:spPr>
          <a:xfrm>
            <a:off x="685800" y="1163638"/>
            <a:ext cx="5583238" cy="3141662"/>
          </a:xfrm>
          <a:prstGeom prst="rect">
            <a:avLst/>
          </a:prstGeom>
          <a:noFill/>
          <a:ln w="12700">
            <a:solidFill>
              <a:prstClr val="black"/>
            </a:solidFill>
          </a:ln>
        </p:spPr>
        <p:txBody>
          <a:bodyPr vert="horz" lIns="92930" tIns="46465" rIns="92930" bIns="46465" rtlCol="0" anchor="ctr"/>
          <a:lstStyle/>
          <a:p>
            <a:endParaRPr lang="en-US" dirty="0"/>
          </a:p>
        </p:txBody>
      </p:sp>
      <p:sp>
        <p:nvSpPr>
          <p:cNvPr id="5" name="Notes Placeholder 4"/>
          <p:cNvSpPr>
            <a:spLocks noGrp="1"/>
          </p:cNvSpPr>
          <p:nvPr>
            <p:ph type="body" sz="quarter" idx="3"/>
          </p:nvPr>
        </p:nvSpPr>
        <p:spPr>
          <a:xfrm>
            <a:off x="695484" y="4480004"/>
            <a:ext cx="5563870" cy="3665458"/>
          </a:xfrm>
          <a:prstGeom prst="rect">
            <a:avLst/>
          </a:prstGeom>
        </p:spPr>
        <p:txBody>
          <a:bodyPr vert="horz" lIns="92930" tIns="46465" rIns="92930" bIns="46465"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42030"/>
            <a:ext cx="3013763" cy="467071"/>
          </a:xfrm>
          <a:prstGeom prst="rect">
            <a:avLst/>
          </a:prstGeom>
        </p:spPr>
        <p:txBody>
          <a:bodyPr vert="horz" lIns="92930" tIns="46465" rIns="92930" bIns="46465"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39466" y="8842030"/>
            <a:ext cx="3013763" cy="467071"/>
          </a:xfrm>
          <a:prstGeom prst="rect">
            <a:avLst/>
          </a:prstGeom>
        </p:spPr>
        <p:txBody>
          <a:bodyPr vert="horz" lIns="92930" tIns="46465" rIns="92930" bIns="46465"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1</a:t>
            </a:fld>
            <a:endParaRPr lang="en-US" dirty="0"/>
          </a:p>
        </p:txBody>
      </p:sp>
    </p:spTree>
    <p:extLst>
      <p:ext uri="{BB962C8B-B14F-4D97-AF65-F5344CB8AC3E}">
        <p14:creationId xmlns:p14="http://schemas.microsoft.com/office/powerpoint/2010/main" val="40814186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50% from each county. Of those who identified as Hispanic 35% of the interviews were conducted in Spanish. 12% were veterans, and 73% of the respondents we interviewed were female</a:t>
            </a:r>
          </a:p>
        </p:txBody>
      </p:sp>
      <p:sp>
        <p:nvSpPr>
          <p:cNvPr id="4" name="Slide Number Placeholder 3"/>
          <p:cNvSpPr>
            <a:spLocks noGrp="1"/>
          </p:cNvSpPr>
          <p:nvPr>
            <p:ph type="sldNum" sz="quarter" idx="5"/>
          </p:nvPr>
        </p:nvSpPr>
        <p:spPr/>
        <p:txBody>
          <a:bodyPr/>
          <a:lstStyle/>
          <a:p>
            <a:fld id="{8B990660-4B7D-4C11-96DB-B19FFA8CA93C}" type="slidenum">
              <a:rPr lang="en-US" smtClean="0"/>
              <a:t>11</a:t>
            </a:fld>
            <a:endParaRPr lang="en-US" dirty="0"/>
          </a:p>
        </p:txBody>
      </p:sp>
    </p:spTree>
    <p:extLst>
      <p:ext uri="{BB962C8B-B14F-4D97-AF65-F5344CB8AC3E}">
        <p14:creationId xmlns:p14="http://schemas.microsoft.com/office/powerpoint/2010/main" val="41134287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64% retired, 20 % employed, Looking for work 11%. In looking at marital status you would think 64% were at risk for living alone (due to the number of older adults who were widowed or divorced/single),  but only 44% actually live alone.</a:t>
            </a:r>
          </a:p>
        </p:txBody>
      </p:sp>
      <p:sp>
        <p:nvSpPr>
          <p:cNvPr id="4" name="Slide Number Placeholder 3"/>
          <p:cNvSpPr>
            <a:spLocks noGrp="1"/>
          </p:cNvSpPr>
          <p:nvPr>
            <p:ph type="sldNum" sz="quarter" idx="5"/>
          </p:nvPr>
        </p:nvSpPr>
        <p:spPr/>
        <p:txBody>
          <a:bodyPr/>
          <a:lstStyle/>
          <a:p>
            <a:fld id="{8B990660-4B7D-4C11-96DB-B19FFA8CA93C}" type="slidenum">
              <a:rPr lang="en-US" smtClean="0"/>
              <a:t>12</a:t>
            </a:fld>
            <a:endParaRPr lang="en-US" dirty="0"/>
          </a:p>
        </p:txBody>
      </p:sp>
    </p:spTree>
    <p:extLst>
      <p:ext uri="{BB962C8B-B14F-4D97-AF65-F5344CB8AC3E}">
        <p14:creationId xmlns:p14="http://schemas.microsoft.com/office/powerpoint/2010/main" val="19144943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305">
              <a:defRPr/>
            </a:pPr>
            <a:r>
              <a:rPr lang="en-US" dirty="0"/>
              <a:t>30% were in poor health. 52% knew someone with memory decline and of that 52% 13% said they were the ones with memory slippage </a:t>
            </a:r>
          </a:p>
        </p:txBody>
      </p:sp>
      <p:sp>
        <p:nvSpPr>
          <p:cNvPr id="4" name="Slide Number Placeholder 3"/>
          <p:cNvSpPr>
            <a:spLocks noGrp="1"/>
          </p:cNvSpPr>
          <p:nvPr>
            <p:ph type="sldNum" sz="quarter" idx="5"/>
          </p:nvPr>
        </p:nvSpPr>
        <p:spPr/>
        <p:txBody>
          <a:bodyPr/>
          <a:lstStyle/>
          <a:p>
            <a:fld id="{8B990660-4B7D-4C11-96DB-B19FFA8CA93C}" type="slidenum">
              <a:rPr lang="en-US" smtClean="0"/>
              <a:t>13</a:t>
            </a:fld>
            <a:endParaRPr lang="en-US" dirty="0"/>
          </a:p>
        </p:txBody>
      </p:sp>
    </p:spTree>
    <p:extLst>
      <p:ext uri="{BB962C8B-B14F-4D97-AF65-F5344CB8AC3E}">
        <p14:creationId xmlns:p14="http://schemas.microsoft.com/office/powerpoint/2010/main" val="13420714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8489" indent="-348489">
              <a:buFont typeface="Symbol" panose="05050102010706020507" pitchFamily="18" charset="2"/>
              <a:buChar char=""/>
            </a:pPr>
            <a:r>
              <a:rPr lang="en-US" dirty="0"/>
              <a:t>While we will be discussing needs, concerns, and recommendations, I think it is important to mention that we also discovered many positive aspects of the existing services. We also do not have the time/space to discuss every issue/recommendation that was covered in the interviews- but I do want to acknowledge several concerns. </a:t>
            </a:r>
            <a:r>
              <a:rPr lang="en-US" dirty="0">
                <a:latin typeface="Calibri Light" panose="020F0302020204030204" pitchFamily="34" charset="0"/>
                <a:ea typeface="Times New Roman" panose="02020603050405020304" pitchFamily="18" charset="0"/>
                <a:cs typeface="Times New Roman" panose="02020603050405020304" pitchFamily="18" charset="0"/>
              </a:rPr>
              <a:t>Develop a system to check in on isolated elders, increased risk of financial and elder abuse. Increase elder abuse awareness.</a:t>
            </a:r>
            <a:endParaRPr lang="en-US" dirty="0">
              <a:latin typeface="Calibri" panose="020F0502020204030204" pitchFamily="34" charset="0"/>
              <a:ea typeface="Calibri" panose="020F0502020204030204" pitchFamily="34" charset="0"/>
              <a:cs typeface="Times New Roman" panose="02020603050405020304" pitchFamily="18" charset="0"/>
            </a:endParaRPr>
          </a:p>
          <a:p>
            <a:r>
              <a:rPr lang="en-US" dirty="0">
                <a:latin typeface="Calibri Light" panose="020F0302020204030204" pitchFamily="34" charset="0"/>
                <a:ea typeface="Times New Roman" panose="02020603050405020304" pitchFamily="18" charset="0"/>
                <a:cs typeface="Times New Roman" panose="02020603050405020304" pitchFamily="18" charset="0"/>
              </a:rPr>
              <a:t>Hire more APS case managers to handle the demand.  Create a crisis or mobile response team to address the physical or mental health of older adults in rural areas.  Connect different funding sources to develop more well-rounded programs.</a:t>
            </a:r>
            <a:endParaRPr lang="en-US" dirty="0">
              <a:latin typeface="Calibri" panose="020F0502020204030204" pitchFamily="34" charset="0"/>
              <a:ea typeface="Calibri" panose="020F0502020204030204" pitchFamily="34" charset="0"/>
              <a:cs typeface="Times New Roman" panose="02020603050405020304" pitchFamily="18" charset="0"/>
            </a:endParaRPr>
          </a:p>
          <a:p>
            <a:r>
              <a:rPr lang="en-US" dirty="0">
                <a:latin typeface="Calibri Light" panose="020F0302020204030204" pitchFamily="34" charset="0"/>
                <a:ea typeface="Times New Roman" panose="02020603050405020304" pitchFamily="18" charset="0"/>
                <a:cs typeface="Times New Roman" panose="02020603050405020304" pitchFamily="18" charset="0"/>
              </a:rPr>
              <a:t>Educate staff on existing programs/resources.</a:t>
            </a: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8B990660-4B7D-4C11-96DB-B19FFA8CA93C}" type="slidenum">
              <a:rPr lang="en-US" smtClean="0"/>
              <a:t>14</a:t>
            </a:fld>
            <a:endParaRPr lang="en-US" dirty="0"/>
          </a:p>
        </p:txBody>
      </p:sp>
    </p:spTree>
    <p:extLst>
      <p:ext uri="{BB962C8B-B14F-4D97-AF65-F5344CB8AC3E}">
        <p14:creationId xmlns:p14="http://schemas.microsoft.com/office/powerpoint/2010/main" val="9953090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15</a:t>
            </a:fld>
            <a:endParaRPr lang="en-US" dirty="0"/>
          </a:p>
        </p:txBody>
      </p:sp>
    </p:spTree>
    <p:extLst>
      <p:ext uri="{BB962C8B-B14F-4D97-AF65-F5344CB8AC3E}">
        <p14:creationId xmlns:p14="http://schemas.microsoft.com/office/powerpoint/2010/main" val="23675188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 of the caregivers were caring for younger family members who had disabilities. Providing and needing care does cross all age groups. Other interviewees may not have been providing care but had friends or family who were receiving care, and they participated in answering the questions as well.  For the purposes of this presentation, and because there was so much overlap between persons providing care, and persons receiving care, the results and recommendations of both have been combined for ease of presentation.</a:t>
            </a:r>
          </a:p>
        </p:txBody>
      </p:sp>
      <p:sp>
        <p:nvSpPr>
          <p:cNvPr id="4" name="Slide Number Placeholder 3"/>
          <p:cNvSpPr>
            <a:spLocks noGrp="1"/>
          </p:cNvSpPr>
          <p:nvPr>
            <p:ph type="sldNum" sz="quarter" idx="5"/>
          </p:nvPr>
        </p:nvSpPr>
        <p:spPr/>
        <p:txBody>
          <a:bodyPr/>
          <a:lstStyle/>
          <a:p>
            <a:fld id="{8B990660-4B7D-4C11-96DB-B19FFA8CA93C}" type="slidenum">
              <a:rPr lang="en-US" smtClean="0"/>
              <a:t>16</a:t>
            </a:fld>
            <a:endParaRPr lang="en-US" dirty="0"/>
          </a:p>
        </p:txBody>
      </p:sp>
    </p:spTree>
    <p:extLst>
      <p:ext uri="{BB962C8B-B14F-4D97-AF65-F5344CB8AC3E}">
        <p14:creationId xmlns:p14="http://schemas.microsoft.com/office/powerpoint/2010/main" val="12504202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I had to summarize caregiver needs in one word - it would be support. They needed support in three main areas. First, caregivers wanted training on caregiving in general.  Second, they wanted to know how to better connect with service providers and they wanted service providers to assist them as they navigate the social and healthcare systems. Lastly (third) caregivers need a break. They cannot always afford to pay for non family members to provide care.</a:t>
            </a:r>
          </a:p>
        </p:txBody>
      </p:sp>
      <p:sp>
        <p:nvSpPr>
          <p:cNvPr id="4" name="Slide Number Placeholder 3"/>
          <p:cNvSpPr>
            <a:spLocks noGrp="1"/>
          </p:cNvSpPr>
          <p:nvPr>
            <p:ph type="sldNum" sz="quarter" idx="5"/>
          </p:nvPr>
        </p:nvSpPr>
        <p:spPr/>
        <p:txBody>
          <a:bodyPr/>
          <a:lstStyle/>
          <a:p>
            <a:fld id="{8B990660-4B7D-4C11-96DB-B19FFA8CA93C}" type="slidenum">
              <a:rPr lang="en-US" smtClean="0"/>
              <a:t>17</a:t>
            </a:fld>
            <a:endParaRPr lang="en-US" dirty="0"/>
          </a:p>
        </p:txBody>
      </p:sp>
    </p:spTree>
    <p:extLst>
      <p:ext uri="{BB962C8B-B14F-4D97-AF65-F5344CB8AC3E}">
        <p14:creationId xmlns:p14="http://schemas.microsoft.com/office/powerpoint/2010/main" val="13368201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many cases (like adult day care) there are existing services, but older adults and members in the community are not aware of them. It is also important to expand the capacity of organizations that currently offer caregiver training, either by increasing awareness of services, and advocating for funds to increase the training curriculum, and number of trainings and workshops offered. Older adults and their families sometimes struggle with the lack of coordinated care. Agencies in the care system need to be more aware of these challenges and work to better connect and assist older adults and their families to needed services. While coordinated care would be the ultimate goal, we can start by assisting persons as they navigate through the system. </a:t>
            </a:r>
          </a:p>
        </p:txBody>
      </p:sp>
      <p:sp>
        <p:nvSpPr>
          <p:cNvPr id="4" name="Slide Number Placeholder 3"/>
          <p:cNvSpPr>
            <a:spLocks noGrp="1"/>
          </p:cNvSpPr>
          <p:nvPr>
            <p:ph type="sldNum" sz="quarter" idx="5"/>
          </p:nvPr>
        </p:nvSpPr>
        <p:spPr/>
        <p:txBody>
          <a:bodyPr/>
          <a:lstStyle/>
          <a:p>
            <a:fld id="{8B990660-4B7D-4C11-96DB-B19FFA8CA93C}" type="slidenum">
              <a:rPr lang="en-US" smtClean="0"/>
              <a:t>18</a:t>
            </a:fld>
            <a:endParaRPr lang="en-US" dirty="0"/>
          </a:p>
        </p:txBody>
      </p:sp>
    </p:spTree>
    <p:extLst>
      <p:ext uri="{BB962C8B-B14F-4D97-AF65-F5344CB8AC3E}">
        <p14:creationId xmlns:p14="http://schemas.microsoft.com/office/powerpoint/2010/main" val="5489932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questions were only asked of community dwelling older persons (not asked of advisory committee members).  Half of the interviewee’s either had beginning cognitive decline or had loved ones with dementia. Cognitive decline is a growing challenge in Kings and Tulare counties and the number of persons with dementia is expected to increase by 50% and 63%, respectively, between 2024-2040 according to the Alzheimer’s Association estimates.</a:t>
            </a:r>
          </a:p>
        </p:txBody>
      </p:sp>
      <p:sp>
        <p:nvSpPr>
          <p:cNvPr id="4" name="Slide Number Placeholder 3"/>
          <p:cNvSpPr>
            <a:spLocks noGrp="1"/>
          </p:cNvSpPr>
          <p:nvPr>
            <p:ph type="sldNum" sz="quarter" idx="5"/>
          </p:nvPr>
        </p:nvSpPr>
        <p:spPr/>
        <p:txBody>
          <a:bodyPr/>
          <a:lstStyle/>
          <a:p>
            <a:fld id="{8B990660-4B7D-4C11-96DB-B19FFA8CA93C}" type="slidenum">
              <a:rPr lang="en-US" smtClean="0"/>
              <a:t>19</a:t>
            </a:fld>
            <a:endParaRPr lang="en-US" dirty="0"/>
          </a:p>
        </p:txBody>
      </p:sp>
    </p:spTree>
    <p:extLst>
      <p:ext uri="{BB962C8B-B14F-4D97-AF65-F5344CB8AC3E}">
        <p14:creationId xmlns:p14="http://schemas.microsoft.com/office/powerpoint/2010/main" val="231910674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Older adults explained their health providers were not connecting them with services offered by the Alzheimer’s Association, and Valley Caregivers. Direct outreach needs to be done to clinics and hospitals, by providing information on social services to discharge planners and to rural clinics. The health providers lack awareness as well as the older adults and their families. Similar to general caregiver needs, these caregivers also need support- specifically training on dementia, and help at home (respite).  Family members caring for loved ones with dementia often cannot leave their loved one at home without supervision. This leads to employment challenges (loss of work), and creates specific financial needs (utilities, housing cost, assistance with groceries).</a:t>
            </a:r>
          </a:p>
        </p:txBody>
      </p:sp>
      <p:sp>
        <p:nvSpPr>
          <p:cNvPr id="4" name="Slide Number Placeholder 3"/>
          <p:cNvSpPr>
            <a:spLocks noGrp="1"/>
          </p:cNvSpPr>
          <p:nvPr>
            <p:ph type="sldNum" sz="quarter" idx="5"/>
          </p:nvPr>
        </p:nvSpPr>
        <p:spPr/>
        <p:txBody>
          <a:bodyPr/>
          <a:lstStyle/>
          <a:p>
            <a:fld id="{8B990660-4B7D-4C11-96DB-B19FFA8CA93C}" type="slidenum">
              <a:rPr lang="en-US" smtClean="0"/>
              <a:t>20</a:t>
            </a:fld>
            <a:endParaRPr lang="en-US" dirty="0"/>
          </a:p>
        </p:txBody>
      </p:sp>
    </p:spTree>
    <p:extLst>
      <p:ext uri="{BB962C8B-B14F-4D97-AF65-F5344CB8AC3E}">
        <p14:creationId xmlns:p14="http://schemas.microsoft.com/office/powerpoint/2010/main" val="31817096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3</a:t>
            </a:fld>
            <a:endParaRPr lang="en-US" dirty="0"/>
          </a:p>
        </p:txBody>
      </p:sp>
    </p:spTree>
    <p:extLst>
      <p:ext uri="{BB962C8B-B14F-4D97-AF65-F5344CB8AC3E}">
        <p14:creationId xmlns:p14="http://schemas.microsoft.com/office/powerpoint/2010/main" val="159560797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summary, many of our recommendations center on three things. The first is increasing general population awareness of existing services and resources (and this includes better connecting health and social service providers). Second, as part of increasing awareness, looking for ways to explore new partnerships (including with colleges, churches, other non profits) to share resources and increase our capacities. Third, reaching out to support caregivers at home. Helping them to remain at home through home modifications, and also providing respite, training, and caregiving. </a:t>
            </a:r>
          </a:p>
        </p:txBody>
      </p:sp>
      <p:sp>
        <p:nvSpPr>
          <p:cNvPr id="4" name="Slide Number Placeholder 3"/>
          <p:cNvSpPr>
            <a:spLocks noGrp="1"/>
          </p:cNvSpPr>
          <p:nvPr>
            <p:ph type="sldNum" sz="quarter" idx="5"/>
          </p:nvPr>
        </p:nvSpPr>
        <p:spPr/>
        <p:txBody>
          <a:bodyPr/>
          <a:lstStyle/>
          <a:p>
            <a:fld id="{8B990660-4B7D-4C11-96DB-B19FFA8CA93C}" type="slidenum">
              <a:rPr lang="en-US" smtClean="0"/>
              <a:t>21</a:t>
            </a:fld>
            <a:endParaRPr lang="en-US" dirty="0"/>
          </a:p>
        </p:txBody>
      </p:sp>
    </p:spTree>
    <p:extLst>
      <p:ext uri="{BB962C8B-B14F-4D97-AF65-F5344CB8AC3E}">
        <p14:creationId xmlns:p14="http://schemas.microsoft.com/office/powerpoint/2010/main" val="133925716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22</a:t>
            </a:fld>
            <a:endParaRPr lang="en-US" dirty="0"/>
          </a:p>
        </p:txBody>
      </p:sp>
    </p:spTree>
    <p:extLst>
      <p:ext uri="{BB962C8B-B14F-4D97-AF65-F5344CB8AC3E}">
        <p14:creationId xmlns:p14="http://schemas.microsoft.com/office/powerpoint/2010/main" val="9537080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should be mentioned, that a majority of the respondents lived in various household compositions (only 40% lived alone). While not discussed in the caregiving section, older adults were receiving or providing support to other family members. This intergenerational living also helped in terms of affordability and paying for utilities, rent, and other household expenses.</a:t>
            </a:r>
          </a:p>
        </p:txBody>
      </p:sp>
      <p:sp>
        <p:nvSpPr>
          <p:cNvPr id="4" name="Slide Number Placeholder 3"/>
          <p:cNvSpPr>
            <a:spLocks noGrp="1"/>
          </p:cNvSpPr>
          <p:nvPr>
            <p:ph type="sldNum" sz="quarter" idx="5"/>
          </p:nvPr>
        </p:nvSpPr>
        <p:spPr/>
        <p:txBody>
          <a:bodyPr/>
          <a:lstStyle/>
          <a:p>
            <a:pPr defTabSz="929305">
              <a:defRPr/>
            </a:pPr>
            <a:fld id="{8B990660-4B7D-4C11-96DB-B19FFA8CA93C}" type="slidenum">
              <a:rPr lang="en-US">
                <a:solidFill>
                  <a:prstClr val="black"/>
                </a:solidFill>
                <a:latin typeface="Calibri" panose="020F0502020204030204"/>
              </a:rPr>
              <a:pPr defTabSz="929305">
                <a:defRPr/>
              </a:pPr>
              <a:t>23</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9722323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it came to housing needs, many seniors expressed the need for more affordable housing, and this includes the ability to afford utilities. Older adults who owned their own home also expressed the lack of funds to make necessary repairs (e.g. to their roof, well) and the need for assistance with general home maintenance. Older adults expressed the need for ramps to access their homes, and walk in showers, grab bars. There is currently a lengthy waitlist for affordable housing. The relationship between needed care, and housing with the appropriate level of care (skilled, or assisted living, or help at home) needs to be explored. Sometimes the cost to living in the least restrictive environment is prohibitive. Older adults in rural areas need better transportation options to access grocery stores, and meet their daily living needs.</a:t>
            </a:r>
          </a:p>
        </p:txBody>
      </p:sp>
      <p:sp>
        <p:nvSpPr>
          <p:cNvPr id="4" name="Slide Number Placeholder 3"/>
          <p:cNvSpPr>
            <a:spLocks noGrp="1"/>
          </p:cNvSpPr>
          <p:nvPr>
            <p:ph type="sldNum" sz="quarter" idx="5"/>
          </p:nvPr>
        </p:nvSpPr>
        <p:spPr/>
        <p:txBody>
          <a:bodyPr/>
          <a:lstStyle/>
          <a:p>
            <a:fld id="{8B990660-4B7D-4C11-96DB-B19FFA8CA93C}" type="slidenum">
              <a:rPr lang="en-US" smtClean="0"/>
              <a:t>24</a:t>
            </a:fld>
            <a:endParaRPr lang="en-US" dirty="0"/>
          </a:p>
        </p:txBody>
      </p:sp>
    </p:spTree>
    <p:extLst>
      <p:ext uri="{BB962C8B-B14F-4D97-AF65-F5344CB8AC3E}">
        <p14:creationId xmlns:p14="http://schemas.microsoft.com/office/powerpoint/2010/main" val="298767980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important to recognize many older adults need housing support, and oftentimes the caregiving that is associated with living independently. However, the county organizations lack the funding necessary to address the housing shortage. We also found a need for adults who fall between the cracks- they make too much to qualify for services, but not enough to live independently. 25% of the homeless population in k/t counties in 2022 was over the age of 55.</a:t>
            </a:r>
          </a:p>
        </p:txBody>
      </p:sp>
      <p:sp>
        <p:nvSpPr>
          <p:cNvPr id="4" name="Slide Number Placeholder 3"/>
          <p:cNvSpPr>
            <a:spLocks noGrp="1"/>
          </p:cNvSpPr>
          <p:nvPr>
            <p:ph type="sldNum" sz="quarter" idx="5"/>
          </p:nvPr>
        </p:nvSpPr>
        <p:spPr/>
        <p:txBody>
          <a:bodyPr/>
          <a:lstStyle/>
          <a:p>
            <a:fld id="{8B990660-4B7D-4C11-96DB-B19FFA8CA93C}" type="slidenum">
              <a:rPr lang="en-US" smtClean="0"/>
              <a:t>25</a:t>
            </a:fld>
            <a:endParaRPr lang="en-US" dirty="0"/>
          </a:p>
        </p:txBody>
      </p:sp>
    </p:spTree>
    <p:extLst>
      <p:ext uri="{BB962C8B-B14F-4D97-AF65-F5344CB8AC3E}">
        <p14:creationId xmlns:p14="http://schemas.microsoft.com/office/powerpoint/2010/main" val="400015762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26</a:t>
            </a:fld>
            <a:endParaRPr lang="en-US" dirty="0"/>
          </a:p>
        </p:txBody>
      </p:sp>
    </p:spTree>
    <p:extLst>
      <p:ext uri="{BB962C8B-B14F-4D97-AF65-F5344CB8AC3E}">
        <p14:creationId xmlns:p14="http://schemas.microsoft.com/office/powerpoint/2010/main" val="139705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Resources for Independence Central Valley provides home modification services and helps seniors transition and live independently in the community. Encourage agencies to register and keep their information updated for 211.  Many of the seniors who were living in the community, were sharing housing and costs with either or both younger and older family members.</a:t>
            </a:r>
          </a:p>
        </p:txBody>
      </p:sp>
      <p:sp>
        <p:nvSpPr>
          <p:cNvPr id="4" name="Slide Number Placeholder 3"/>
          <p:cNvSpPr>
            <a:spLocks noGrp="1"/>
          </p:cNvSpPr>
          <p:nvPr>
            <p:ph type="sldNum" sz="quarter" idx="5"/>
          </p:nvPr>
        </p:nvSpPr>
        <p:spPr/>
        <p:txBody>
          <a:bodyPr/>
          <a:lstStyle/>
          <a:p>
            <a:fld id="{8B990660-4B7D-4C11-96DB-B19FFA8CA93C}" type="slidenum">
              <a:rPr lang="en-US" smtClean="0"/>
              <a:t>27</a:t>
            </a:fld>
            <a:endParaRPr lang="en-US" dirty="0"/>
          </a:p>
        </p:txBody>
      </p:sp>
    </p:spTree>
    <p:extLst>
      <p:ext uri="{BB962C8B-B14F-4D97-AF65-F5344CB8AC3E}">
        <p14:creationId xmlns:p14="http://schemas.microsoft.com/office/powerpoint/2010/main" val="395603804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summary, many of our recommendations center on advocacy as an important tool to increase housing resources. Affordable housing is also needed on the Indian Reservation, Self-Help Enterprises is one example of an organization looking into increasing housing options on the reservation.</a:t>
            </a:r>
          </a:p>
        </p:txBody>
      </p:sp>
      <p:sp>
        <p:nvSpPr>
          <p:cNvPr id="4" name="Slide Number Placeholder 3"/>
          <p:cNvSpPr>
            <a:spLocks noGrp="1"/>
          </p:cNvSpPr>
          <p:nvPr>
            <p:ph type="sldNum" sz="quarter" idx="5"/>
          </p:nvPr>
        </p:nvSpPr>
        <p:spPr/>
        <p:txBody>
          <a:bodyPr/>
          <a:lstStyle/>
          <a:p>
            <a:fld id="{8B990660-4B7D-4C11-96DB-B19FFA8CA93C}" type="slidenum">
              <a:rPr lang="en-US" smtClean="0"/>
              <a:t>28</a:t>
            </a:fld>
            <a:endParaRPr lang="en-US" dirty="0"/>
          </a:p>
        </p:txBody>
      </p:sp>
    </p:spTree>
    <p:extLst>
      <p:ext uri="{BB962C8B-B14F-4D97-AF65-F5344CB8AC3E}">
        <p14:creationId xmlns:p14="http://schemas.microsoft.com/office/powerpoint/2010/main" val="263787255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29</a:t>
            </a:fld>
            <a:endParaRPr lang="en-US" dirty="0"/>
          </a:p>
        </p:txBody>
      </p:sp>
    </p:spTree>
    <p:extLst>
      <p:ext uri="{BB962C8B-B14F-4D97-AF65-F5344CB8AC3E}">
        <p14:creationId xmlns:p14="http://schemas.microsoft.com/office/powerpoint/2010/main" val="2720108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30</a:t>
            </a:fld>
            <a:endParaRPr lang="en-US" dirty="0"/>
          </a:p>
        </p:txBody>
      </p:sp>
    </p:spTree>
    <p:extLst>
      <p:ext uri="{BB962C8B-B14F-4D97-AF65-F5344CB8AC3E}">
        <p14:creationId xmlns:p14="http://schemas.microsoft.com/office/powerpoint/2010/main" val="13887561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a:t>
            </a:fld>
            <a:endParaRPr lang="en-US" dirty="0"/>
          </a:p>
        </p:txBody>
      </p:sp>
    </p:spTree>
    <p:extLst>
      <p:ext uri="{BB962C8B-B14F-4D97-AF65-F5344CB8AC3E}">
        <p14:creationId xmlns:p14="http://schemas.microsoft.com/office/powerpoint/2010/main" val="9889645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305">
              <a:defRPr/>
            </a:pPr>
            <a:r>
              <a:rPr lang="en-US" dirty="0"/>
              <a:t>Examples from some of our respondents who lived in a rural area and had to drive 15 min to town, “I can’t afford $40 for the gas to go grocery shopping.” Another said, “the doctor told me not to drive because of my eyes (had an eye condition).”</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31</a:t>
            </a:fld>
            <a:endParaRPr lang="en-US" dirty="0"/>
          </a:p>
        </p:txBody>
      </p:sp>
    </p:spTree>
    <p:extLst>
      <p:ext uri="{BB962C8B-B14F-4D97-AF65-F5344CB8AC3E}">
        <p14:creationId xmlns:p14="http://schemas.microsoft.com/office/powerpoint/2010/main" val="100038072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many existing resources to support older adults who are experiencing food insecurity. Access to these resources seems to be the main issue that older adults are experiencing.</a:t>
            </a:r>
          </a:p>
        </p:txBody>
      </p:sp>
      <p:sp>
        <p:nvSpPr>
          <p:cNvPr id="4" name="Slide Number Placeholder 3"/>
          <p:cNvSpPr>
            <a:spLocks noGrp="1"/>
          </p:cNvSpPr>
          <p:nvPr>
            <p:ph type="sldNum" sz="quarter" idx="5"/>
          </p:nvPr>
        </p:nvSpPr>
        <p:spPr/>
        <p:txBody>
          <a:bodyPr/>
          <a:lstStyle/>
          <a:p>
            <a:fld id="{8B990660-4B7D-4C11-96DB-B19FFA8CA93C}" type="slidenum">
              <a:rPr lang="en-US" smtClean="0"/>
              <a:t>32</a:t>
            </a:fld>
            <a:endParaRPr lang="en-US" dirty="0"/>
          </a:p>
        </p:txBody>
      </p:sp>
    </p:spTree>
    <p:extLst>
      <p:ext uri="{BB962C8B-B14F-4D97-AF65-F5344CB8AC3E}">
        <p14:creationId xmlns:p14="http://schemas.microsoft.com/office/powerpoint/2010/main" val="21607127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Because so many different groups have food distribution and/or food pantries, it would be good to coordinate services as well as connect them (which will help with outreach). A monthly calendar exists for Kings county but not Tulare County. Volunteers are needed to expand and support existing services. For advocacy, there are different funders for various state services and these need to be consistent. Persons who use IHSS need more hours to go grocery shopping.</a:t>
            </a:r>
          </a:p>
        </p:txBody>
      </p:sp>
      <p:sp>
        <p:nvSpPr>
          <p:cNvPr id="4" name="Slide Number Placeholder 3"/>
          <p:cNvSpPr>
            <a:spLocks noGrp="1"/>
          </p:cNvSpPr>
          <p:nvPr>
            <p:ph type="sldNum" sz="quarter" idx="5"/>
          </p:nvPr>
        </p:nvSpPr>
        <p:spPr/>
        <p:txBody>
          <a:bodyPr/>
          <a:lstStyle/>
          <a:p>
            <a:fld id="{8B990660-4B7D-4C11-96DB-B19FFA8CA93C}" type="slidenum">
              <a:rPr lang="en-US" smtClean="0"/>
              <a:t>33</a:t>
            </a:fld>
            <a:endParaRPr lang="en-US" dirty="0"/>
          </a:p>
        </p:txBody>
      </p:sp>
    </p:spTree>
    <p:extLst>
      <p:ext uri="{BB962C8B-B14F-4D97-AF65-F5344CB8AC3E}">
        <p14:creationId xmlns:p14="http://schemas.microsoft.com/office/powerpoint/2010/main" val="14776413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34</a:t>
            </a:fld>
            <a:endParaRPr lang="en-US" dirty="0"/>
          </a:p>
        </p:txBody>
      </p:sp>
    </p:spTree>
    <p:extLst>
      <p:ext uri="{BB962C8B-B14F-4D97-AF65-F5344CB8AC3E}">
        <p14:creationId xmlns:p14="http://schemas.microsoft.com/office/powerpoint/2010/main" val="4793006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35</a:t>
            </a:fld>
            <a:endParaRPr lang="en-US" dirty="0"/>
          </a:p>
        </p:txBody>
      </p:sp>
    </p:spTree>
    <p:extLst>
      <p:ext uri="{BB962C8B-B14F-4D97-AF65-F5344CB8AC3E}">
        <p14:creationId xmlns:p14="http://schemas.microsoft.com/office/powerpoint/2010/main" val="375132173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During the process of interviewing community members many spoke about transportation challenges. So, while ‘transportation’ was not necessarily a specific category on the interview survey, the method of collecting data allowed respondents to discuss various concerns- one which was transportation. The committee recognizes addressing transportation is particularly challenging given the rurality of both counties, the nature of limited funding, and the lack of existing transportation infrastructure.  The example with time limitations is the ‘Shopping Cart” grant received by KART where they delivered groceries to seniors. But once the grant runs out, so does the service. </a:t>
            </a:r>
          </a:p>
        </p:txBody>
      </p:sp>
      <p:sp>
        <p:nvSpPr>
          <p:cNvPr id="4" name="Slide Number Placeholder 3"/>
          <p:cNvSpPr>
            <a:spLocks noGrp="1"/>
          </p:cNvSpPr>
          <p:nvPr>
            <p:ph type="sldNum" sz="quarter" idx="5"/>
          </p:nvPr>
        </p:nvSpPr>
        <p:spPr/>
        <p:txBody>
          <a:bodyPr/>
          <a:lstStyle/>
          <a:p>
            <a:fld id="{8B990660-4B7D-4C11-96DB-B19FFA8CA93C}" type="slidenum">
              <a:rPr lang="en-US" smtClean="0"/>
              <a:t>36</a:t>
            </a:fld>
            <a:endParaRPr lang="en-US" dirty="0"/>
          </a:p>
        </p:txBody>
      </p:sp>
    </p:spTree>
    <p:extLst>
      <p:ext uri="{BB962C8B-B14F-4D97-AF65-F5344CB8AC3E}">
        <p14:creationId xmlns:p14="http://schemas.microsoft.com/office/powerpoint/2010/main" val="185567915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recognize that some of these goals are long term, and planning will need to involve many partners and occur over a period of many years. Our long term goal is to develop door to door transportation for persons who lack access to transportation. And to include persons using wheelchairs, or persons who have other health concerns (such as memory loss) and need specialized transportation. The goal is to make transportation affordable and flexible to meet a wide variety of needs. Prior to meeting the long-term or (ultimate) goal smaller steps can be taken which build towards the end goal. The process would be to first expand public transportation options and finally supplementing with private transportation options.</a:t>
            </a:r>
          </a:p>
        </p:txBody>
      </p:sp>
      <p:sp>
        <p:nvSpPr>
          <p:cNvPr id="4" name="Slide Number Placeholder 3"/>
          <p:cNvSpPr>
            <a:spLocks noGrp="1"/>
          </p:cNvSpPr>
          <p:nvPr>
            <p:ph type="sldNum" sz="quarter" idx="5"/>
          </p:nvPr>
        </p:nvSpPr>
        <p:spPr/>
        <p:txBody>
          <a:bodyPr/>
          <a:lstStyle/>
          <a:p>
            <a:fld id="{8B990660-4B7D-4C11-96DB-B19FFA8CA93C}" type="slidenum">
              <a:rPr lang="en-US" smtClean="0"/>
              <a:t>37</a:t>
            </a:fld>
            <a:endParaRPr lang="en-US" dirty="0"/>
          </a:p>
        </p:txBody>
      </p:sp>
    </p:spTree>
    <p:extLst>
      <p:ext uri="{BB962C8B-B14F-4D97-AF65-F5344CB8AC3E}">
        <p14:creationId xmlns:p14="http://schemas.microsoft.com/office/powerpoint/2010/main" val="48918700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305">
              <a:defRPr/>
            </a:pPr>
            <a:r>
              <a:rPr lang="en-US" dirty="0"/>
              <a:t>In order to create a more integrated transportation system which meets a wide variety of needs, collaboration across agencies and existing transportations systems is needed. One idea is to expand on the Kings Area Regional Transit System. We would need to expand both private and public options. On the public transportation side, riders would need reduced fare or vouchers. Transportation companies may need to be subsidized especially for more rural routes. Both public and private transports need more accessible vehicles. A number of volunteers would be necessary to increase the availability of affordable private transportation, which leads to mileage reimbursement costs, and liability concerns. .</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38</a:t>
            </a:fld>
            <a:endParaRPr lang="en-US" dirty="0"/>
          </a:p>
        </p:txBody>
      </p:sp>
    </p:spTree>
    <p:extLst>
      <p:ext uri="{BB962C8B-B14F-4D97-AF65-F5344CB8AC3E}">
        <p14:creationId xmlns:p14="http://schemas.microsoft.com/office/powerpoint/2010/main" val="8887128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39</a:t>
            </a:fld>
            <a:endParaRPr lang="en-US" dirty="0"/>
          </a:p>
        </p:txBody>
      </p:sp>
    </p:spTree>
    <p:extLst>
      <p:ext uri="{BB962C8B-B14F-4D97-AF65-F5344CB8AC3E}">
        <p14:creationId xmlns:p14="http://schemas.microsoft.com/office/powerpoint/2010/main" val="91410035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40</a:t>
            </a:fld>
            <a:endParaRPr lang="en-US" dirty="0"/>
          </a:p>
        </p:txBody>
      </p:sp>
    </p:spTree>
    <p:extLst>
      <p:ext uri="{BB962C8B-B14F-4D97-AF65-F5344CB8AC3E}">
        <p14:creationId xmlns:p14="http://schemas.microsoft.com/office/powerpoint/2010/main" val="22363730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5</a:t>
            </a:fld>
            <a:endParaRPr lang="en-US" dirty="0"/>
          </a:p>
        </p:txBody>
      </p:sp>
    </p:spTree>
    <p:extLst>
      <p:ext uri="{BB962C8B-B14F-4D97-AF65-F5344CB8AC3E}">
        <p14:creationId xmlns:p14="http://schemas.microsoft.com/office/powerpoint/2010/main" val="383965593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 to the transportation category, outreach was also not a specific category on the survey. Lack of knowledge came up as a barrier to accessing services, knowing how to qualify for services, and even being aware of the many existing services in both Kings and Tulare counties.</a:t>
            </a:r>
          </a:p>
        </p:txBody>
      </p:sp>
      <p:sp>
        <p:nvSpPr>
          <p:cNvPr id="4" name="Slide Number Placeholder 3"/>
          <p:cNvSpPr>
            <a:spLocks noGrp="1"/>
          </p:cNvSpPr>
          <p:nvPr>
            <p:ph type="sldNum" sz="quarter" idx="5"/>
          </p:nvPr>
        </p:nvSpPr>
        <p:spPr/>
        <p:txBody>
          <a:bodyPr/>
          <a:lstStyle/>
          <a:p>
            <a:fld id="{8B990660-4B7D-4C11-96DB-B19FFA8CA93C}" type="slidenum">
              <a:rPr lang="en-US" smtClean="0"/>
              <a:t>41</a:t>
            </a:fld>
            <a:endParaRPr lang="en-US" dirty="0"/>
          </a:p>
        </p:txBody>
      </p:sp>
    </p:spTree>
    <p:extLst>
      <p:ext uri="{BB962C8B-B14F-4D97-AF65-F5344CB8AC3E}">
        <p14:creationId xmlns:p14="http://schemas.microsoft.com/office/powerpoint/2010/main" val="215613600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Non-traditional providers, such as public servants, safety officers, and those in emergency services need information on available services. Increase opportunities to provide information at health and resource fairs, and non-traditional venues such as farmer’s markets. </a:t>
            </a:r>
          </a:p>
        </p:txBody>
      </p:sp>
      <p:sp>
        <p:nvSpPr>
          <p:cNvPr id="4" name="Slide Number Placeholder 3"/>
          <p:cNvSpPr>
            <a:spLocks noGrp="1"/>
          </p:cNvSpPr>
          <p:nvPr>
            <p:ph type="sldNum" sz="quarter" idx="5"/>
          </p:nvPr>
        </p:nvSpPr>
        <p:spPr/>
        <p:txBody>
          <a:bodyPr/>
          <a:lstStyle/>
          <a:p>
            <a:fld id="{8B990660-4B7D-4C11-96DB-B19FFA8CA93C}" type="slidenum">
              <a:rPr lang="en-US" smtClean="0"/>
              <a:t>42</a:t>
            </a:fld>
            <a:endParaRPr lang="en-US" dirty="0"/>
          </a:p>
        </p:txBody>
      </p:sp>
    </p:spTree>
    <p:extLst>
      <p:ext uri="{BB962C8B-B14F-4D97-AF65-F5344CB8AC3E}">
        <p14:creationId xmlns:p14="http://schemas.microsoft.com/office/powerpoint/2010/main" val="331280220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Persons who speak primarily Spanish, experience the barrier of not being able to access services. Providing materials in Spanish or having bilingual staff will increase access. Part of increasing access is better connecting existing service providers.  Service providers need opportunities to increase knowledge sharing and to connect their services to outreach networks like 211 (on a recurring basis).</a:t>
            </a:r>
          </a:p>
        </p:txBody>
      </p:sp>
      <p:sp>
        <p:nvSpPr>
          <p:cNvPr id="4" name="Slide Number Placeholder 3"/>
          <p:cNvSpPr>
            <a:spLocks noGrp="1"/>
          </p:cNvSpPr>
          <p:nvPr>
            <p:ph type="sldNum" sz="quarter" idx="5"/>
          </p:nvPr>
        </p:nvSpPr>
        <p:spPr/>
        <p:txBody>
          <a:bodyPr/>
          <a:lstStyle/>
          <a:p>
            <a:fld id="{8B990660-4B7D-4C11-96DB-B19FFA8CA93C}" type="slidenum">
              <a:rPr lang="en-US" smtClean="0"/>
              <a:t>43</a:t>
            </a:fld>
            <a:endParaRPr lang="en-US" dirty="0"/>
          </a:p>
        </p:txBody>
      </p:sp>
    </p:spTree>
    <p:extLst>
      <p:ext uri="{BB962C8B-B14F-4D97-AF65-F5344CB8AC3E}">
        <p14:creationId xmlns:p14="http://schemas.microsoft.com/office/powerpoint/2010/main" val="411987004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44</a:t>
            </a:fld>
            <a:endParaRPr lang="en-US" dirty="0"/>
          </a:p>
        </p:txBody>
      </p:sp>
    </p:spTree>
    <p:extLst>
      <p:ext uri="{BB962C8B-B14F-4D97-AF65-F5344CB8AC3E}">
        <p14:creationId xmlns:p14="http://schemas.microsoft.com/office/powerpoint/2010/main" val="412807705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45</a:t>
            </a:fld>
            <a:endParaRPr lang="en-US" dirty="0"/>
          </a:p>
        </p:txBody>
      </p:sp>
    </p:spTree>
    <p:extLst>
      <p:ext uri="{BB962C8B-B14F-4D97-AF65-F5344CB8AC3E}">
        <p14:creationId xmlns:p14="http://schemas.microsoft.com/office/powerpoint/2010/main" val="35903729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46</a:t>
            </a:fld>
            <a:endParaRPr lang="en-US" dirty="0"/>
          </a:p>
        </p:txBody>
      </p:sp>
    </p:spTree>
    <p:extLst>
      <p:ext uri="{BB962C8B-B14F-4D97-AF65-F5344CB8AC3E}">
        <p14:creationId xmlns:p14="http://schemas.microsoft.com/office/powerpoint/2010/main" val="21832195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47</a:t>
            </a:fld>
            <a:endParaRPr lang="en-US" dirty="0"/>
          </a:p>
        </p:txBody>
      </p:sp>
    </p:spTree>
    <p:extLst>
      <p:ext uri="{BB962C8B-B14F-4D97-AF65-F5344CB8AC3E}">
        <p14:creationId xmlns:p14="http://schemas.microsoft.com/office/powerpoint/2010/main" val="269543042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48</a:t>
            </a:fld>
            <a:endParaRPr lang="en-US" dirty="0"/>
          </a:p>
        </p:txBody>
      </p:sp>
    </p:spTree>
    <p:extLst>
      <p:ext uri="{BB962C8B-B14F-4D97-AF65-F5344CB8AC3E}">
        <p14:creationId xmlns:p14="http://schemas.microsoft.com/office/powerpoint/2010/main" val="300090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6</a:t>
            </a:fld>
            <a:endParaRPr lang="en-US" dirty="0"/>
          </a:p>
        </p:txBody>
      </p:sp>
    </p:spTree>
    <p:extLst>
      <p:ext uri="{BB962C8B-B14F-4D97-AF65-F5344CB8AC3E}">
        <p14:creationId xmlns:p14="http://schemas.microsoft.com/office/powerpoint/2010/main" val="8106689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 on this list, is the initial review of existing data provided by U.S. Census, Kings County Commission on Aging, Community Services Employment Training, &amp; K/T 211 from United Way. We also received information from the Alzheimer’s Association, In Home Supportive Services, Valley Caregiver Resource Center, and Point in Time counts of the unhoused in Kings and Tulare counties.</a:t>
            </a:r>
          </a:p>
        </p:txBody>
      </p:sp>
      <p:sp>
        <p:nvSpPr>
          <p:cNvPr id="4" name="Slide Number Placeholder 3"/>
          <p:cNvSpPr>
            <a:spLocks noGrp="1"/>
          </p:cNvSpPr>
          <p:nvPr>
            <p:ph type="sldNum" sz="quarter" idx="5"/>
          </p:nvPr>
        </p:nvSpPr>
        <p:spPr/>
        <p:txBody>
          <a:bodyPr/>
          <a:lstStyle/>
          <a:p>
            <a:fld id="{8B990660-4B7D-4C11-96DB-B19FFA8CA93C}" type="slidenum">
              <a:rPr lang="en-US" smtClean="0"/>
              <a:t>7</a:t>
            </a:fld>
            <a:endParaRPr lang="en-US" dirty="0"/>
          </a:p>
        </p:txBody>
      </p:sp>
    </p:spTree>
    <p:extLst>
      <p:ext uri="{BB962C8B-B14F-4D97-AF65-F5344CB8AC3E}">
        <p14:creationId xmlns:p14="http://schemas.microsoft.com/office/powerpoint/2010/main" val="20850117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8</a:t>
            </a:fld>
            <a:endParaRPr lang="en-US" dirty="0"/>
          </a:p>
        </p:txBody>
      </p:sp>
    </p:spTree>
    <p:extLst>
      <p:ext uri="{BB962C8B-B14F-4D97-AF65-F5344CB8AC3E}">
        <p14:creationId xmlns:p14="http://schemas.microsoft.com/office/powerpoint/2010/main" val="42033098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9</a:t>
            </a:fld>
            <a:endParaRPr lang="en-US" dirty="0"/>
          </a:p>
        </p:txBody>
      </p:sp>
    </p:spTree>
    <p:extLst>
      <p:ext uri="{BB962C8B-B14F-4D97-AF65-F5344CB8AC3E}">
        <p14:creationId xmlns:p14="http://schemas.microsoft.com/office/powerpoint/2010/main" val="27815605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10</a:t>
            </a:fld>
            <a:endParaRPr lang="en-US" dirty="0"/>
          </a:p>
        </p:txBody>
      </p:sp>
    </p:spTree>
    <p:extLst>
      <p:ext uri="{BB962C8B-B14F-4D97-AF65-F5344CB8AC3E}">
        <p14:creationId xmlns:p14="http://schemas.microsoft.com/office/powerpoint/2010/main" val="4986887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4FD2957-8595-499F-896A-E9A0888D058B}"/>
              </a:ext>
              <a:ext uri="{C183D7F6-B498-43B3-948B-1728B52AA6E4}">
                <adec:decorative xmlns:adec="http://schemas.microsoft.com/office/drawing/2017/decorative" val="1"/>
              </a:ext>
            </a:extLst>
          </p:cNvPr>
          <p:cNvSpPr/>
          <p:nvPr userDrawn="1"/>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9" name="Rectangle 8">
            <a:extLst>
              <a:ext uri="{FF2B5EF4-FFF2-40B4-BE49-F238E27FC236}">
                <a16:creationId xmlns:a16="http://schemas.microsoft.com/office/drawing/2014/main" id="{1C44A184-010C-483F-8B5A-3D1E7E6EF981}"/>
              </a:ext>
              <a:ext uri="{C183D7F6-B498-43B3-948B-1728B52AA6E4}">
                <adec:decorative xmlns:adec="http://schemas.microsoft.com/office/drawing/2017/decorative" val="1"/>
              </a:ext>
            </a:extLst>
          </p:cNvPr>
          <p:cNvSpPr/>
          <p:nvPr userDrawn="1"/>
        </p:nvSpPr>
        <p:spPr>
          <a:xfrm>
            <a:off x="1" y="0"/>
            <a:ext cx="81153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AB4C3"/>
              </a:solidFill>
              <a:effectLst/>
              <a:uLnTx/>
              <a:uFillTx/>
              <a:latin typeface="Avenir Next LT Pro"/>
              <a:ea typeface="+mn-ea"/>
              <a:cs typeface="+mn-cs"/>
            </a:endParaRPr>
          </a:p>
        </p:txBody>
      </p:sp>
      <p:sp>
        <p:nvSpPr>
          <p:cNvPr id="10" name="Title 1">
            <a:extLst>
              <a:ext uri="{FF2B5EF4-FFF2-40B4-BE49-F238E27FC236}">
                <a16:creationId xmlns:a16="http://schemas.microsoft.com/office/drawing/2014/main" id="{9582A2E2-E6DD-4321-B03A-F6C071C1BB7B}"/>
              </a:ext>
            </a:extLst>
          </p:cNvPr>
          <p:cNvSpPr>
            <a:spLocks noGrp="1"/>
          </p:cNvSpPr>
          <p:nvPr>
            <p:ph type="ctrTitle"/>
          </p:nvPr>
        </p:nvSpPr>
        <p:spPr>
          <a:xfrm>
            <a:off x="649044" y="753034"/>
            <a:ext cx="6815446" cy="3887390"/>
          </a:xfrm>
        </p:spPr>
        <p:txBody>
          <a:bodyPr anchor="t">
            <a:normAutofit/>
          </a:bodyPr>
          <a:lstStyle>
            <a:lvl1pPr>
              <a:defRPr sz="8500" spc="-20" baseline="0">
                <a:solidFill>
                  <a:schemeClr val="bg1"/>
                </a:solidFill>
              </a:defRPr>
            </a:lvl1pPr>
          </a:lstStyle>
          <a:p>
            <a:r>
              <a:rPr lang="en-US"/>
              <a:t>Click to edit Master title style</a:t>
            </a:r>
            <a:endParaRPr lang="en-US" dirty="0"/>
          </a:p>
        </p:txBody>
      </p:sp>
      <p:sp>
        <p:nvSpPr>
          <p:cNvPr id="11" name="Subtitle 2">
            <a:extLst>
              <a:ext uri="{FF2B5EF4-FFF2-40B4-BE49-F238E27FC236}">
                <a16:creationId xmlns:a16="http://schemas.microsoft.com/office/drawing/2014/main" id="{D21B6D9B-E3FB-48D2-A477-5B73E2216682}"/>
              </a:ext>
            </a:extLst>
          </p:cNvPr>
          <p:cNvSpPr>
            <a:spLocks noGrp="1"/>
          </p:cNvSpPr>
          <p:nvPr>
            <p:ph type="subTitle" idx="1"/>
          </p:nvPr>
        </p:nvSpPr>
        <p:spPr>
          <a:xfrm>
            <a:off x="649045" y="4640424"/>
            <a:ext cx="6437555" cy="1303176"/>
          </a:xfrm>
        </p:spPr>
        <p:txBody>
          <a:bodyPr anchor="b">
            <a:normAutofit/>
          </a:bodyPr>
          <a:lstStyle>
            <a:lvl1pPr marL="0" indent="0">
              <a:buNone/>
              <a:defRPr sz="2800" b="1">
                <a:solidFill>
                  <a:schemeClr val="bg1"/>
                </a:solidFill>
              </a:defRPr>
            </a:lvl1pPr>
          </a:lstStyle>
          <a:p>
            <a:r>
              <a:rPr lang="en-US"/>
              <a:t>Click to edit Master subtitle style</a:t>
            </a:r>
            <a:endParaRPr lang="en-US" dirty="0"/>
          </a:p>
        </p:txBody>
      </p:sp>
      <p:sp>
        <p:nvSpPr>
          <p:cNvPr id="18" name="Picture Placeholder 16">
            <a:extLst>
              <a:ext uri="{FF2B5EF4-FFF2-40B4-BE49-F238E27FC236}">
                <a16:creationId xmlns:a16="http://schemas.microsoft.com/office/drawing/2014/main" id="{38823550-6B12-4BFD-9C91-668B623E3536}"/>
              </a:ext>
            </a:extLst>
          </p:cNvPr>
          <p:cNvSpPr>
            <a:spLocks noGrp="1"/>
          </p:cNvSpPr>
          <p:nvPr>
            <p:ph type="pic" sz="quarter" idx="13" hasCustomPrompt="1"/>
          </p:nvPr>
        </p:nvSpPr>
        <p:spPr>
          <a:xfrm>
            <a:off x="8113533" y="0"/>
            <a:ext cx="4082983" cy="6858000"/>
          </a:xfrm>
        </p:spPr>
        <p:txBody>
          <a:bodyPr/>
          <a:lstStyle>
            <a:lvl1pPr marL="0" indent="0" algn="ctr">
              <a:buNone/>
              <a:defRPr/>
            </a:lvl1pPr>
          </a:lstStyle>
          <a:p>
            <a:r>
              <a:rPr lang="en-US" dirty="0"/>
              <a:t>Click to add photo</a:t>
            </a:r>
          </a:p>
        </p:txBody>
      </p:sp>
    </p:spTree>
    <p:extLst>
      <p:ext uri="{BB962C8B-B14F-4D97-AF65-F5344CB8AC3E}">
        <p14:creationId xmlns:p14="http://schemas.microsoft.com/office/powerpoint/2010/main" val="25741621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74716EF3-1422-48C0-BC49-14FAC3550FCD}"/>
              </a:ext>
              <a:ext uri="{C183D7F6-B498-43B3-948B-1728B52AA6E4}">
                <adec:decorative xmlns:adec="http://schemas.microsoft.com/office/drawing/2017/decorative" val="1"/>
              </a:ext>
            </a:extLst>
          </p:cNvPr>
          <p:cNvSpPr/>
          <p:nvPr userDrawn="1"/>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8" name="Rectangle 7">
            <a:extLst>
              <a:ext uri="{FF2B5EF4-FFF2-40B4-BE49-F238E27FC236}">
                <a16:creationId xmlns:a16="http://schemas.microsoft.com/office/drawing/2014/main" id="{7F2AAFDE-CB45-46CA-8961-8133FCA5F385}"/>
              </a:ext>
              <a:ext uri="{C183D7F6-B498-43B3-948B-1728B52AA6E4}">
                <adec:decorative xmlns:adec="http://schemas.microsoft.com/office/drawing/2017/decorative" val="1"/>
              </a:ext>
            </a:extLst>
          </p:cNvPr>
          <p:cNvSpPr/>
          <p:nvPr userDrawn="1"/>
        </p:nvSpPr>
        <p:spPr>
          <a:xfrm>
            <a:off x="0" y="0"/>
            <a:ext cx="40767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9" name="Title 1">
            <a:extLst>
              <a:ext uri="{FF2B5EF4-FFF2-40B4-BE49-F238E27FC236}">
                <a16:creationId xmlns:a16="http://schemas.microsoft.com/office/drawing/2014/main" id="{B209C30D-AB58-482B-B553-F71367094EB9}"/>
              </a:ext>
            </a:extLst>
          </p:cNvPr>
          <p:cNvSpPr>
            <a:spLocks noGrp="1"/>
          </p:cNvSpPr>
          <p:nvPr>
            <p:ph type="title"/>
          </p:nvPr>
        </p:nvSpPr>
        <p:spPr>
          <a:xfrm>
            <a:off x="532264" y="776941"/>
            <a:ext cx="3209008" cy="5166659"/>
          </a:xfrm>
        </p:spPr>
        <p:txBody>
          <a:bodyPr anchor="b"/>
          <a:lstStyle>
            <a:lvl1pPr>
              <a:defRPr spc="-20" baseline="0">
                <a:solidFill>
                  <a:schemeClr val="bg1"/>
                </a:solidFill>
              </a:defRPr>
            </a:lvl1pPr>
          </a:lstStyle>
          <a:p>
            <a:r>
              <a:rPr lang="en-US">
                <a:solidFill>
                  <a:srgbClr val="FFFFFF"/>
                </a:solidFill>
              </a:rPr>
              <a:t>Click to edit Master title style</a:t>
            </a:r>
            <a:endParaRPr lang="en-US" dirty="0">
              <a:solidFill>
                <a:srgbClr val="FFFFFF"/>
              </a:solidFill>
            </a:endParaRPr>
          </a:p>
        </p:txBody>
      </p:sp>
      <p:sp>
        <p:nvSpPr>
          <p:cNvPr id="13" name="Footer Placeholder 4">
            <a:extLst>
              <a:ext uri="{FF2B5EF4-FFF2-40B4-BE49-F238E27FC236}">
                <a16:creationId xmlns:a16="http://schemas.microsoft.com/office/drawing/2014/main" id="{D946F5EF-2C45-4A87-A1DD-BD2A6FB91BC5}"/>
              </a:ext>
            </a:extLst>
          </p:cNvPr>
          <p:cNvSpPr>
            <a:spLocks noGrp="1"/>
          </p:cNvSpPr>
          <p:nvPr>
            <p:ph type="ftr" sz="quarter" idx="11"/>
          </p:nvPr>
        </p:nvSpPr>
        <p:spPr>
          <a:xfrm>
            <a:off x="199277" y="6356350"/>
            <a:ext cx="3749040" cy="365125"/>
          </a:xfrm>
        </p:spPr>
        <p:txBody>
          <a:bodyPr/>
          <a:lstStyle>
            <a:lvl1pPr>
              <a:defRPr>
                <a:solidFill>
                  <a:schemeClr val="bg1"/>
                </a:solidFill>
              </a:defRPr>
            </a:lvl1pPr>
          </a:lstStyle>
          <a:p>
            <a:r>
              <a:rPr lang="en-US" dirty="0"/>
              <a:t>Presentation title</a:t>
            </a:r>
          </a:p>
        </p:txBody>
      </p:sp>
      <p:sp>
        <p:nvSpPr>
          <p:cNvPr id="19" name="Picture Placeholder 16">
            <a:extLst>
              <a:ext uri="{FF2B5EF4-FFF2-40B4-BE49-F238E27FC236}">
                <a16:creationId xmlns:a16="http://schemas.microsoft.com/office/drawing/2014/main" id="{B1A8891C-A2D4-4238-ABCE-62AB3A9121A5}"/>
              </a:ext>
            </a:extLst>
          </p:cNvPr>
          <p:cNvSpPr>
            <a:spLocks noGrp="1"/>
          </p:cNvSpPr>
          <p:nvPr>
            <p:ph type="pic" sz="quarter" idx="13" hasCustomPrompt="1"/>
          </p:nvPr>
        </p:nvSpPr>
        <p:spPr>
          <a:xfrm>
            <a:off x="4076700" y="0"/>
            <a:ext cx="4038600" cy="3429000"/>
          </a:xfrm>
        </p:spPr>
        <p:txBody>
          <a:bodyPr/>
          <a:lstStyle>
            <a:lvl1pPr marL="0" indent="0" algn="ctr">
              <a:buNone/>
              <a:defRPr/>
            </a:lvl1pPr>
          </a:lstStyle>
          <a:p>
            <a:r>
              <a:rPr lang="en-US" dirty="0"/>
              <a:t>Click to add photo</a:t>
            </a:r>
          </a:p>
        </p:txBody>
      </p:sp>
      <p:sp>
        <p:nvSpPr>
          <p:cNvPr id="20" name="Picture Placeholder 16">
            <a:extLst>
              <a:ext uri="{FF2B5EF4-FFF2-40B4-BE49-F238E27FC236}">
                <a16:creationId xmlns:a16="http://schemas.microsoft.com/office/drawing/2014/main" id="{7B51DFB6-C977-4551-BE38-57688D7FF0B7}"/>
              </a:ext>
            </a:extLst>
          </p:cNvPr>
          <p:cNvSpPr>
            <a:spLocks noGrp="1"/>
          </p:cNvSpPr>
          <p:nvPr>
            <p:ph type="pic" sz="quarter" idx="14" hasCustomPrompt="1"/>
          </p:nvPr>
        </p:nvSpPr>
        <p:spPr>
          <a:xfrm>
            <a:off x="8115300" y="0"/>
            <a:ext cx="4076701" cy="3429000"/>
          </a:xfrm>
        </p:spPr>
        <p:txBody>
          <a:bodyPr/>
          <a:lstStyle>
            <a:lvl1pPr marL="0" indent="0" algn="ctr">
              <a:buNone/>
              <a:defRPr/>
            </a:lvl1pPr>
          </a:lstStyle>
          <a:p>
            <a:r>
              <a:rPr lang="en-US" dirty="0"/>
              <a:t>Click to add photo</a:t>
            </a:r>
          </a:p>
        </p:txBody>
      </p:sp>
      <p:sp>
        <p:nvSpPr>
          <p:cNvPr id="24" name="Text Placeholder 21">
            <a:extLst>
              <a:ext uri="{FF2B5EF4-FFF2-40B4-BE49-F238E27FC236}">
                <a16:creationId xmlns:a16="http://schemas.microsoft.com/office/drawing/2014/main" id="{DFCFAED4-0A56-424D-BF74-4051B0BDA9A6}"/>
              </a:ext>
            </a:extLst>
          </p:cNvPr>
          <p:cNvSpPr>
            <a:spLocks noGrp="1"/>
          </p:cNvSpPr>
          <p:nvPr>
            <p:ph type="body" sz="quarter" idx="15" hasCustomPrompt="1"/>
          </p:nvPr>
        </p:nvSpPr>
        <p:spPr>
          <a:xfrm>
            <a:off x="4864100" y="3841750"/>
            <a:ext cx="6599238" cy="2296083"/>
          </a:xfrm>
        </p:spPr>
        <p:txBody>
          <a:bodyPr>
            <a:normAutofit/>
          </a:bodyPr>
          <a:lstStyle>
            <a:lvl1pPr marL="342900" indent="-342900">
              <a:buFont typeface="Arial" panose="020B0604020202020204" pitchFamily="34" charset="0"/>
              <a:buChar char="•"/>
              <a:defRPr sz="2000"/>
            </a:lvl1pPr>
          </a:lstStyle>
          <a:p>
            <a:pPr lvl="0"/>
            <a:r>
              <a:rPr lang="en-US" dirty="0"/>
              <a:t>Click to add text</a:t>
            </a:r>
          </a:p>
        </p:txBody>
      </p:sp>
      <p:sp>
        <p:nvSpPr>
          <p:cNvPr id="14" name="Date Placeholder 3">
            <a:extLst>
              <a:ext uri="{FF2B5EF4-FFF2-40B4-BE49-F238E27FC236}">
                <a16:creationId xmlns:a16="http://schemas.microsoft.com/office/drawing/2014/main" id="{9188F17E-DD3B-4CCC-957F-5A6914488466}"/>
              </a:ext>
            </a:extLst>
          </p:cNvPr>
          <p:cNvSpPr>
            <a:spLocks noGrp="1"/>
          </p:cNvSpPr>
          <p:nvPr>
            <p:ph type="dt" sz="half" idx="10"/>
          </p:nvPr>
        </p:nvSpPr>
        <p:spPr>
          <a:xfrm>
            <a:off x="7013448" y="6355080"/>
            <a:ext cx="4352544" cy="365125"/>
          </a:xfrm>
        </p:spPr>
        <p:txBody>
          <a:bodyPr/>
          <a:lstStyle>
            <a:lvl1pPr>
              <a:defRPr/>
            </a:lvl1pPr>
          </a:lstStyle>
          <a:p>
            <a:pPr>
              <a:defRPr/>
            </a:pPr>
            <a:r>
              <a:rPr lang="en-US" dirty="0">
                <a:solidFill>
                  <a:prstClr val="black"/>
                </a:solidFill>
              </a:rPr>
              <a:t>20XX</a:t>
            </a:r>
          </a:p>
        </p:txBody>
      </p:sp>
      <p:sp>
        <p:nvSpPr>
          <p:cNvPr id="15" name="Slide Number Placeholder 5">
            <a:extLst>
              <a:ext uri="{FF2B5EF4-FFF2-40B4-BE49-F238E27FC236}">
                <a16:creationId xmlns:a16="http://schemas.microsoft.com/office/drawing/2014/main" id="{2A0235C7-971D-4E52-B991-EFA44A9AFC33}"/>
              </a:ext>
            </a:extLst>
          </p:cNvPr>
          <p:cNvSpPr>
            <a:spLocks noGrp="1"/>
          </p:cNvSpPr>
          <p:nvPr>
            <p:ph type="sldNum" sz="quarter" idx="12"/>
          </p:nvPr>
        </p:nvSpPr>
        <p:spPr>
          <a:xfrm>
            <a:off x="11365992" y="6356350"/>
            <a:ext cx="630936"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4D815C-8BF3-4ECF-A945-A2A7C2983AF9}" type="slidenum">
              <a:rPr kumimoji="0" lang="en-US" sz="105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50" b="0" i="0" u="none" strike="noStrike" kern="1200" cap="none" spc="0" normalizeH="0" baseline="0" noProof="0" dirty="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260467372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Introductio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3698AF-A86A-4D69-8272-76C9C1914A3B}"/>
              </a:ext>
              <a:ext uri="{C183D7F6-B498-43B3-948B-1728B52AA6E4}">
                <adec:decorative xmlns:adec="http://schemas.microsoft.com/office/drawing/2017/decorative" val="1"/>
              </a:ext>
            </a:extLst>
          </p:cNvPr>
          <p:cNvSpPr/>
          <p:nvPr userDrawn="1"/>
        </p:nvSpPr>
        <p:spPr>
          <a:xfrm>
            <a:off x="0" y="0"/>
            <a:ext cx="12192000" cy="228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4" name="Title 1">
            <a:extLst>
              <a:ext uri="{FF2B5EF4-FFF2-40B4-BE49-F238E27FC236}">
                <a16:creationId xmlns:a16="http://schemas.microsoft.com/office/drawing/2014/main" id="{F9E2DC86-4009-449C-8F4E-779A8C762B26}"/>
              </a:ext>
            </a:extLst>
          </p:cNvPr>
          <p:cNvSpPr>
            <a:spLocks noGrp="1"/>
          </p:cNvSpPr>
          <p:nvPr>
            <p:ph type="title"/>
          </p:nvPr>
        </p:nvSpPr>
        <p:spPr>
          <a:xfrm>
            <a:off x="649045" y="365124"/>
            <a:ext cx="9523655" cy="1501327"/>
          </a:xfrm>
        </p:spPr>
        <p:txBody>
          <a:bodyPr/>
          <a:lstStyle>
            <a:lvl1pPr>
              <a:defRPr spc="-20" baseline="0">
                <a:solidFill>
                  <a:schemeClr val="bg1"/>
                </a:solidFill>
              </a:defRPr>
            </a:lvl1pPr>
          </a:lstStyle>
          <a:p>
            <a:r>
              <a:rPr lang="en-US">
                <a:solidFill>
                  <a:srgbClr val="FFFFFF"/>
                </a:solidFill>
              </a:rPr>
              <a:t>Click to edit Master title style</a:t>
            </a:r>
            <a:endParaRPr lang="en-US" dirty="0">
              <a:solidFill>
                <a:srgbClr val="FFFFFF"/>
              </a:solidFill>
            </a:endParaRPr>
          </a:p>
        </p:txBody>
      </p:sp>
      <p:sp>
        <p:nvSpPr>
          <p:cNvPr id="12" name="Picture Placeholder 10">
            <a:extLst>
              <a:ext uri="{FF2B5EF4-FFF2-40B4-BE49-F238E27FC236}">
                <a16:creationId xmlns:a16="http://schemas.microsoft.com/office/drawing/2014/main" id="{671630E1-6506-4E93-BB6A-0604E0D04932}"/>
              </a:ext>
            </a:extLst>
          </p:cNvPr>
          <p:cNvSpPr>
            <a:spLocks noGrp="1"/>
          </p:cNvSpPr>
          <p:nvPr>
            <p:ph type="pic" sz="quarter" idx="13" hasCustomPrompt="1"/>
          </p:nvPr>
        </p:nvSpPr>
        <p:spPr>
          <a:xfrm>
            <a:off x="0" y="2286000"/>
            <a:ext cx="5067300" cy="4572000"/>
          </a:xfrm>
        </p:spPr>
        <p:txBody>
          <a:bodyPr/>
          <a:lstStyle>
            <a:lvl1pPr marL="0" indent="0" algn="ctr">
              <a:buNone/>
              <a:defRPr/>
            </a:lvl1pPr>
          </a:lstStyle>
          <a:p>
            <a:r>
              <a:rPr lang="en-US" dirty="0"/>
              <a:t>Click to add photo</a:t>
            </a:r>
          </a:p>
        </p:txBody>
      </p:sp>
      <p:sp>
        <p:nvSpPr>
          <p:cNvPr id="7" name="Footer Placeholder 4">
            <a:extLst>
              <a:ext uri="{FF2B5EF4-FFF2-40B4-BE49-F238E27FC236}">
                <a16:creationId xmlns:a16="http://schemas.microsoft.com/office/drawing/2014/main" id="{51BAB65B-02AF-4992-85D0-8E98AB1BD965}"/>
              </a:ext>
            </a:extLst>
          </p:cNvPr>
          <p:cNvSpPr>
            <a:spLocks noGrp="1"/>
          </p:cNvSpPr>
          <p:nvPr>
            <p:ph type="ftr" sz="quarter" idx="11"/>
          </p:nvPr>
        </p:nvSpPr>
        <p:spPr>
          <a:xfrm>
            <a:off x="201168" y="6356350"/>
            <a:ext cx="4837176" cy="365125"/>
          </a:xfrm>
        </p:spPr>
        <p:txBody>
          <a:bodyPr/>
          <a:lstStyle>
            <a:lvl1pPr>
              <a:defRPr>
                <a:solidFill>
                  <a:schemeClr val="bg1"/>
                </a:solidFill>
              </a:defRPr>
            </a:lvl1pPr>
          </a:lstStyle>
          <a:p>
            <a:r>
              <a:rPr lang="en-US" dirty="0">
                <a:effectLst>
                  <a:outerShdw blurRad="38100" dist="38100" dir="2700000" algn="tl">
                    <a:srgbClr val="000000">
                      <a:alpha val="43137"/>
                    </a:srgbClr>
                  </a:outerShdw>
                </a:effectLst>
              </a:rPr>
              <a:t>Presentation title</a:t>
            </a:r>
          </a:p>
        </p:txBody>
      </p:sp>
      <p:sp>
        <p:nvSpPr>
          <p:cNvPr id="6" name="Content Placeholder 2">
            <a:extLst>
              <a:ext uri="{FF2B5EF4-FFF2-40B4-BE49-F238E27FC236}">
                <a16:creationId xmlns:a16="http://schemas.microsoft.com/office/drawing/2014/main" id="{CFE115BC-4A4C-4385-82D5-106D1FAC359A}"/>
              </a:ext>
            </a:extLst>
          </p:cNvPr>
          <p:cNvSpPr>
            <a:spLocks noGrp="1"/>
          </p:cNvSpPr>
          <p:nvPr>
            <p:ph idx="1"/>
          </p:nvPr>
        </p:nvSpPr>
        <p:spPr>
          <a:xfrm>
            <a:off x="5819887" y="2899186"/>
            <a:ext cx="5610113" cy="3284359"/>
          </a:xfrm>
        </p:spPr>
        <p:txBody>
          <a:bodyPr>
            <a:normAutofit/>
          </a:bodyPr>
          <a:lstStyle>
            <a:lvl1pPr marL="0" indent="0">
              <a:buNone/>
              <a:defRPr/>
            </a:lvl1pPr>
          </a:lstStyle>
          <a:p>
            <a:pPr lvl="0"/>
            <a:r>
              <a:rPr lang="en-US"/>
              <a:t>Click to edit Master text styles</a:t>
            </a:r>
          </a:p>
        </p:txBody>
      </p:sp>
      <p:sp>
        <p:nvSpPr>
          <p:cNvPr id="8" name="Date Placeholder 3">
            <a:extLst>
              <a:ext uri="{FF2B5EF4-FFF2-40B4-BE49-F238E27FC236}">
                <a16:creationId xmlns:a16="http://schemas.microsoft.com/office/drawing/2014/main" id="{5CD3EB2B-80EF-4DC6-B2B6-F4B568443970}"/>
              </a:ext>
            </a:extLst>
          </p:cNvPr>
          <p:cNvSpPr>
            <a:spLocks noGrp="1"/>
          </p:cNvSpPr>
          <p:nvPr>
            <p:ph type="dt" sz="half" idx="10"/>
          </p:nvPr>
        </p:nvSpPr>
        <p:spPr>
          <a:xfrm>
            <a:off x="7013448" y="6355080"/>
            <a:ext cx="4352544" cy="365125"/>
          </a:xfrm>
        </p:spPr>
        <p:txBody>
          <a:bodyPr/>
          <a:lstStyle>
            <a:lvl1pPr>
              <a:defRPr/>
            </a:lvl1pPr>
          </a:lstStyle>
          <a:p>
            <a:pPr>
              <a:defRPr/>
            </a:pPr>
            <a:r>
              <a:rPr lang="en-US" dirty="0">
                <a:solidFill>
                  <a:prstClr val="black"/>
                </a:solidFill>
              </a:rPr>
              <a:t>20XX</a:t>
            </a:r>
          </a:p>
        </p:txBody>
      </p:sp>
      <p:sp>
        <p:nvSpPr>
          <p:cNvPr id="9" name="Slide Number Placeholder 5">
            <a:extLst>
              <a:ext uri="{FF2B5EF4-FFF2-40B4-BE49-F238E27FC236}">
                <a16:creationId xmlns:a16="http://schemas.microsoft.com/office/drawing/2014/main" id="{3DC3E33A-8A0A-4767-A4D9-CD8956379305}"/>
              </a:ext>
            </a:extLst>
          </p:cNvPr>
          <p:cNvSpPr>
            <a:spLocks noGrp="1"/>
          </p:cNvSpPr>
          <p:nvPr>
            <p:ph type="sldNum" sz="quarter" idx="12"/>
          </p:nvPr>
        </p:nvSpPr>
        <p:spPr>
          <a:xfrm>
            <a:off x="11365992" y="6356350"/>
            <a:ext cx="630936"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D940D-6D44-4DF9-9322-B4B11F7EDCD0}" type="slidenum">
              <a:rPr kumimoji="0" lang="en-US" sz="105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50" b="0" i="0" u="none" strike="noStrike" kern="1200" cap="none" spc="0" normalizeH="0" baseline="0" noProof="0" dirty="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367496579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ection Break">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46EB31F-C5DF-49FF-8DEA-86AC0C1860A0}"/>
              </a:ext>
              <a:ext uri="{C183D7F6-B498-43B3-948B-1728B52AA6E4}">
                <adec:decorative xmlns:adec="http://schemas.microsoft.com/office/drawing/2017/decorative" val="1"/>
              </a:ext>
            </a:extLst>
          </p:cNvPr>
          <p:cNvSpPr/>
          <p:nvPr userDrawn="1"/>
        </p:nvSpPr>
        <p:spPr>
          <a:xfrm>
            <a:off x="1" y="0"/>
            <a:ext cx="7086599" cy="4533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AB4C3"/>
              </a:solidFill>
              <a:effectLst/>
              <a:uLnTx/>
              <a:uFillTx/>
              <a:latin typeface="Avenir Next LT Pro"/>
              <a:ea typeface="+mn-ea"/>
              <a:cs typeface="+mn-cs"/>
            </a:endParaRPr>
          </a:p>
        </p:txBody>
      </p:sp>
      <p:sp>
        <p:nvSpPr>
          <p:cNvPr id="4" name="Title 1">
            <a:extLst>
              <a:ext uri="{FF2B5EF4-FFF2-40B4-BE49-F238E27FC236}">
                <a16:creationId xmlns:a16="http://schemas.microsoft.com/office/drawing/2014/main" id="{ACFE912F-46EC-49B0-9C9A-DE9CBDF9FBBF}"/>
              </a:ext>
            </a:extLst>
          </p:cNvPr>
          <p:cNvSpPr>
            <a:spLocks noGrp="1"/>
          </p:cNvSpPr>
          <p:nvPr>
            <p:ph type="ctrTitle"/>
          </p:nvPr>
        </p:nvSpPr>
        <p:spPr>
          <a:xfrm>
            <a:off x="649045" y="753035"/>
            <a:ext cx="5945393" cy="2366683"/>
          </a:xfrm>
        </p:spPr>
        <p:txBody>
          <a:bodyPr>
            <a:normAutofit/>
          </a:bodyPr>
          <a:lstStyle>
            <a:lvl1pPr>
              <a:defRPr spc="-20" baseline="0">
                <a:solidFill>
                  <a:schemeClr val="bg1"/>
                </a:solidFill>
              </a:defRPr>
            </a:lvl1pPr>
          </a:lstStyle>
          <a:p>
            <a:r>
              <a:rPr lang="en-US" sz="6000"/>
              <a:t>Click to edit Master title style</a:t>
            </a:r>
            <a:endParaRPr lang="en-US" sz="6000" dirty="0"/>
          </a:p>
        </p:txBody>
      </p:sp>
      <p:sp>
        <p:nvSpPr>
          <p:cNvPr id="5" name="Subtitle 2">
            <a:extLst>
              <a:ext uri="{FF2B5EF4-FFF2-40B4-BE49-F238E27FC236}">
                <a16:creationId xmlns:a16="http://schemas.microsoft.com/office/drawing/2014/main" id="{9BF32D81-1E24-45B8-A09D-EEAD404D8F31}"/>
              </a:ext>
            </a:extLst>
          </p:cNvPr>
          <p:cNvSpPr>
            <a:spLocks noGrp="1"/>
          </p:cNvSpPr>
          <p:nvPr>
            <p:ph type="subTitle" idx="1"/>
          </p:nvPr>
        </p:nvSpPr>
        <p:spPr>
          <a:xfrm>
            <a:off x="649045" y="3075868"/>
            <a:ext cx="5945393" cy="1108335"/>
          </a:xfrm>
        </p:spPr>
        <p:txBody>
          <a:bodyPr>
            <a:normAutofit/>
          </a:bodyPr>
          <a:lstStyle>
            <a:lvl1pPr marL="0" indent="0">
              <a:buNone/>
              <a:defRPr sz="2400">
                <a:solidFill>
                  <a:schemeClr val="bg1"/>
                </a:solidFill>
              </a:defRPr>
            </a:lvl1pPr>
          </a:lstStyle>
          <a:p>
            <a:r>
              <a:rPr lang="en-US"/>
              <a:t>Click to edit Master subtitle style</a:t>
            </a:r>
            <a:endParaRPr lang="en-US" dirty="0"/>
          </a:p>
        </p:txBody>
      </p:sp>
      <p:sp>
        <p:nvSpPr>
          <p:cNvPr id="16" name="Picture Placeholder 15">
            <a:extLst>
              <a:ext uri="{FF2B5EF4-FFF2-40B4-BE49-F238E27FC236}">
                <a16:creationId xmlns:a16="http://schemas.microsoft.com/office/drawing/2014/main" id="{9F9C7900-0694-4FDF-B29C-24016C0B9C60}"/>
              </a:ext>
            </a:extLst>
          </p:cNvPr>
          <p:cNvSpPr>
            <a:spLocks noGrp="1"/>
          </p:cNvSpPr>
          <p:nvPr>
            <p:ph type="pic" sz="quarter" idx="14" hasCustomPrompt="1"/>
          </p:nvPr>
        </p:nvSpPr>
        <p:spPr>
          <a:xfrm>
            <a:off x="0" y="4533900"/>
            <a:ext cx="7086598" cy="2324100"/>
          </a:xfrm>
        </p:spPr>
        <p:txBody>
          <a:bodyPr/>
          <a:lstStyle>
            <a:lvl1pPr marL="0" indent="0" algn="l">
              <a:buNone/>
              <a:defRPr/>
            </a:lvl1pPr>
          </a:lstStyle>
          <a:p>
            <a:r>
              <a:rPr lang="en-US" dirty="0"/>
              <a:t>Click to add photo</a:t>
            </a:r>
          </a:p>
        </p:txBody>
      </p:sp>
      <p:sp>
        <p:nvSpPr>
          <p:cNvPr id="8" name="Footer Placeholder 4">
            <a:extLst>
              <a:ext uri="{FF2B5EF4-FFF2-40B4-BE49-F238E27FC236}">
                <a16:creationId xmlns:a16="http://schemas.microsoft.com/office/drawing/2014/main" id="{52F1BABA-5C8C-4693-BD5A-974A171125F5}"/>
              </a:ext>
            </a:extLst>
          </p:cNvPr>
          <p:cNvSpPr>
            <a:spLocks noGrp="1"/>
          </p:cNvSpPr>
          <p:nvPr>
            <p:ph type="ftr" sz="quarter" idx="11"/>
          </p:nvPr>
        </p:nvSpPr>
        <p:spPr>
          <a:xfrm>
            <a:off x="201168" y="6356350"/>
            <a:ext cx="4837176" cy="365125"/>
          </a:xfrm>
        </p:spPr>
        <p:txBody>
          <a:bodyPr/>
          <a:lstStyle>
            <a:lvl1pPr>
              <a:defRPr>
                <a:solidFill>
                  <a:schemeClr val="bg1"/>
                </a:solidFill>
              </a:defRPr>
            </a:lvl1pPr>
          </a:lstStyle>
          <a:p>
            <a:pPr>
              <a:defRPr/>
            </a:pPr>
            <a:r>
              <a:rPr lang="en-US" dirty="0">
                <a:effectLst>
                  <a:outerShdw blurRad="38100" dist="38100" dir="2700000" algn="tl">
                    <a:srgbClr val="000000">
                      <a:alpha val="43137"/>
                    </a:srgbClr>
                  </a:outerShdw>
                </a:effectLst>
              </a:rPr>
              <a:t>Presentation title</a:t>
            </a:r>
          </a:p>
        </p:txBody>
      </p:sp>
      <p:sp>
        <p:nvSpPr>
          <p:cNvPr id="14" name="Picture Placeholder 12">
            <a:extLst>
              <a:ext uri="{FF2B5EF4-FFF2-40B4-BE49-F238E27FC236}">
                <a16:creationId xmlns:a16="http://schemas.microsoft.com/office/drawing/2014/main" id="{D71BA6F2-2182-4910-8DA6-71E5AB274588}"/>
              </a:ext>
            </a:extLst>
          </p:cNvPr>
          <p:cNvSpPr>
            <a:spLocks noGrp="1"/>
          </p:cNvSpPr>
          <p:nvPr>
            <p:ph type="pic" sz="quarter" idx="13" hasCustomPrompt="1"/>
          </p:nvPr>
        </p:nvSpPr>
        <p:spPr>
          <a:xfrm>
            <a:off x="7086600" y="0"/>
            <a:ext cx="5105400" cy="4533900"/>
          </a:xfrm>
        </p:spPr>
        <p:txBody>
          <a:bodyPr/>
          <a:lstStyle>
            <a:lvl1pPr marL="0" indent="0" algn="ctr">
              <a:buNone/>
              <a:defRPr/>
            </a:lvl1pPr>
          </a:lstStyle>
          <a:p>
            <a:r>
              <a:rPr lang="en-US" dirty="0"/>
              <a:t>Click to add photo</a:t>
            </a:r>
          </a:p>
        </p:txBody>
      </p:sp>
      <p:sp>
        <p:nvSpPr>
          <p:cNvPr id="17" name="Picture Placeholder 15">
            <a:extLst>
              <a:ext uri="{FF2B5EF4-FFF2-40B4-BE49-F238E27FC236}">
                <a16:creationId xmlns:a16="http://schemas.microsoft.com/office/drawing/2014/main" id="{83DCD7D2-7B94-48E9-9DCA-E72E1BCE4375}"/>
              </a:ext>
            </a:extLst>
          </p:cNvPr>
          <p:cNvSpPr>
            <a:spLocks noGrp="1"/>
          </p:cNvSpPr>
          <p:nvPr>
            <p:ph type="pic" sz="quarter" idx="15" hasCustomPrompt="1"/>
          </p:nvPr>
        </p:nvSpPr>
        <p:spPr>
          <a:xfrm>
            <a:off x="7086598" y="4533900"/>
            <a:ext cx="5105402" cy="2324100"/>
          </a:xfrm>
        </p:spPr>
        <p:txBody>
          <a:bodyPr/>
          <a:lstStyle>
            <a:lvl1pPr marL="0" indent="0">
              <a:buNone/>
              <a:defRPr/>
            </a:lvl1pPr>
          </a:lstStyle>
          <a:p>
            <a:r>
              <a:rPr lang="en-US" dirty="0"/>
              <a:t>Click to add photo</a:t>
            </a:r>
          </a:p>
        </p:txBody>
      </p:sp>
      <p:sp>
        <p:nvSpPr>
          <p:cNvPr id="10" name="Date Placeholder 3">
            <a:extLst>
              <a:ext uri="{FF2B5EF4-FFF2-40B4-BE49-F238E27FC236}">
                <a16:creationId xmlns:a16="http://schemas.microsoft.com/office/drawing/2014/main" id="{94253B29-520A-4014-A821-4F52F57CBC62}"/>
              </a:ext>
            </a:extLst>
          </p:cNvPr>
          <p:cNvSpPr>
            <a:spLocks noGrp="1"/>
          </p:cNvSpPr>
          <p:nvPr>
            <p:ph type="dt" sz="half" idx="10"/>
          </p:nvPr>
        </p:nvSpPr>
        <p:spPr>
          <a:xfrm>
            <a:off x="7013448" y="6355080"/>
            <a:ext cx="4352544" cy="365125"/>
          </a:xfrm>
        </p:spPr>
        <p:txBody>
          <a:bodyPr/>
          <a:lstStyle>
            <a:lvl1pPr>
              <a:defRPr>
                <a:solidFill>
                  <a:schemeClr val="bg1"/>
                </a:solidFill>
              </a:defRPr>
            </a:lvl1pPr>
          </a:lstStyle>
          <a:p>
            <a:pPr>
              <a:defRPr/>
            </a:pPr>
            <a:r>
              <a:rPr lang="en-US" dirty="0">
                <a:effectLst>
                  <a:outerShdw blurRad="38100" dist="38100" dir="2700000" algn="tl">
                    <a:srgbClr val="000000">
                      <a:alpha val="43137"/>
                    </a:srgbClr>
                  </a:outerShdw>
                </a:effectLst>
              </a:rPr>
              <a:t>20XX</a:t>
            </a:r>
          </a:p>
        </p:txBody>
      </p:sp>
      <p:sp>
        <p:nvSpPr>
          <p:cNvPr id="11" name="Slide Number Placeholder 5">
            <a:extLst>
              <a:ext uri="{FF2B5EF4-FFF2-40B4-BE49-F238E27FC236}">
                <a16:creationId xmlns:a16="http://schemas.microsoft.com/office/drawing/2014/main" id="{46B60DEE-1456-46C0-A3E5-4CAF3E128D5B}"/>
              </a:ext>
            </a:extLst>
          </p:cNvPr>
          <p:cNvSpPr>
            <a:spLocks noGrp="1"/>
          </p:cNvSpPr>
          <p:nvPr>
            <p:ph type="sldNum" sz="quarter" idx="12"/>
          </p:nvPr>
        </p:nvSpPr>
        <p:spPr>
          <a:xfrm>
            <a:off x="11365992" y="6356350"/>
            <a:ext cx="630936" cy="365125"/>
          </a:xfrm>
        </p:spPr>
        <p:txBody>
          <a:bodyPr/>
          <a:lstStyle>
            <a:lvl1pPr>
              <a:defRPr>
                <a:solidFill>
                  <a:schemeClr val="bg1"/>
                </a:solidFill>
              </a:defRPr>
            </a:lvl1pPr>
          </a:lstStyle>
          <a:p>
            <a:pPr>
              <a:defRPr/>
            </a:pPr>
            <a:fld id="{2722F022-211C-4882-844C-086FEA6806AA}" type="slidenum">
              <a:rPr lang="en-US" smtClean="0">
                <a:effectLst>
                  <a:outerShdw blurRad="38100" dist="38100" dir="2700000" algn="tl">
                    <a:srgbClr val="000000">
                      <a:alpha val="43137"/>
                    </a:srgbClr>
                  </a:outerShdw>
                </a:effectLst>
              </a:rPr>
              <a:pPr>
                <a:defRPr/>
              </a:pPr>
              <a:t>‹#›</a:t>
            </a:fld>
            <a:endParaRPr 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70254400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har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24F4DD58-525D-4728-A769-9F38711D57DA}"/>
              </a:ext>
              <a:ext uri="{C183D7F6-B498-43B3-948B-1728B52AA6E4}">
                <adec:decorative xmlns:adec="http://schemas.microsoft.com/office/drawing/2017/decorative" val="1"/>
              </a:ext>
            </a:extLst>
          </p:cNvPr>
          <p:cNvSpPr/>
          <p:nvPr userDrawn="1"/>
        </p:nvSpPr>
        <p:spPr>
          <a:xfrm>
            <a:off x="0" y="0"/>
            <a:ext cx="3048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4" name="Title 3">
            <a:extLst>
              <a:ext uri="{FF2B5EF4-FFF2-40B4-BE49-F238E27FC236}">
                <a16:creationId xmlns:a16="http://schemas.microsoft.com/office/drawing/2014/main" id="{C1F862FE-7A72-432B-9888-FB389D35BDF2}"/>
              </a:ext>
            </a:extLst>
          </p:cNvPr>
          <p:cNvSpPr>
            <a:spLocks noGrp="1"/>
          </p:cNvSpPr>
          <p:nvPr>
            <p:ph type="title" hasCustomPrompt="1"/>
          </p:nvPr>
        </p:nvSpPr>
        <p:spPr>
          <a:xfrm>
            <a:off x="331788" y="875030"/>
            <a:ext cx="2384425" cy="5068570"/>
          </a:xfrm>
        </p:spPr>
        <p:txBody>
          <a:bodyPr/>
          <a:lstStyle>
            <a:lvl1pPr>
              <a:lnSpc>
                <a:spcPct val="100000"/>
              </a:lnSpc>
              <a:defRPr spc="-20" baseline="0">
                <a:solidFill>
                  <a:schemeClr val="bg1"/>
                </a:solidFill>
              </a:defRPr>
            </a:lvl1pPr>
          </a:lstStyle>
          <a:p>
            <a:r>
              <a:rPr lang="en-US" dirty="0"/>
              <a:t>Click  to add text</a:t>
            </a:r>
          </a:p>
        </p:txBody>
      </p:sp>
      <p:sp>
        <p:nvSpPr>
          <p:cNvPr id="13" name="Footer Placeholder 4">
            <a:extLst>
              <a:ext uri="{FF2B5EF4-FFF2-40B4-BE49-F238E27FC236}">
                <a16:creationId xmlns:a16="http://schemas.microsoft.com/office/drawing/2014/main" id="{A256B58A-EC2F-48AB-BF2D-AB678AF0C027}"/>
              </a:ext>
            </a:extLst>
          </p:cNvPr>
          <p:cNvSpPr>
            <a:spLocks noGrp="1"/>
          </p:cNvSpPr>
          <p:nvPr>
            <p:ph type="ftr" sz="quarter" idx="11"/>
          </p:nvPr>
        </p:nvSpPr>
        <p:spPr>
          <a:xfrm>
            <a:off x="199277" y="6356350"/>
            <a:ext cx="2771138" cy="365125"/>
          </a:xfrm>
        </p:spPr>
        <p:txBody>
          <a:bodyPr/>
          <a:lstStyle>
            <a:lvl1pPr>
              <a:defRPr>
                <a:solidFill>
                  <a:schemeClr val="bg1"/>
                </a:solidFill>
              </a:defRPr>
            </a:lvl1pPr>
          </a:lstStyle>
          <a:p>
            <a:pPr>
              <a:defRPr/>
            </a:pPr>
            <a:r>
              <a:rPr lang="en-US" dirty="0"/>
              <a:t>Presentation title</a:t>
            </a:r>
          </a:p>
        </p:txBody>
      </p:sp>
      <p:sp>
        <p:nvSpPr>
          <p:cNvPr id="3" name="Content Placeholder 2">
            <a:extLst>
              <a:ext uri="{FF2B5EF4-FFF2-40B4-BE49-F238E27FC236}">
                <a16:creationId xmlns:a16="http://schemas.microsoft.com/office/drawing/2014/main" id="{99D33DA1-34CB-434E-99AF-EA31D28A1941}"/>
              </a:ext>
            </a:extLst>
          </p:cNvPr>
          <p:cNvSpPr>
            <a:spLocks noGrp="1"/>
          </p:cNvSpPr>
          <p:nvPr>
            <p:ph sz="quarter" idx="14" hasCustomPrompt="1"/>
          </p:nvPr>
        </p:nvSpPr>
        <p:spPr>
          <a:xfrm>
            <a:off x="3302000" y="876300"/>
            <a:ext cx="8607425" cy="4749800"/>
          </a:xfrm>
        </p:spPr>
        <p:txBody>
          <a:bodyPr/>
          <a:lstStyle>
            <a:lvl1pPr>
              <a:defRPr/>
            </a:lvl1pPr>
          </a:lstStyle>
          <a:p>
            <a:pPr lvl="0"/>
            <a:r>
              <a:rPr lang="en-US" dirty="0"/>
              <a:t>Click to add content</a:t>
            </a:r>
          </a:p>
        </p:txBody>
      </p:sp>
      <p:sp>
        <p:nvSpPr>
          <p:cNvPr id="14" name="Date Placeholder 3">
            <a:extLst>
              <a:ext uri="{FF2B5EF4-FFF2-40B4-BE49-F238E27FC236}">
                <a16:creationId xmlns:a16="http://schemas.microsoft.com/office/drawing/2014/main" id="{DB48D9BB-04DF-4542-8DF6-C4C78753805D}"/>
              </a:ext>
            </a:extLst>
          </p:cNvPr>
          <p:cNvSpPr>
            <a:spLocks noGrp="1"/>
          </p:cNvSpPr>
          <p:nvPr>
            <p:ph type="dt" sz="half" idx="10"/>
          </p:nvPr>
        </p:nvSpPr>
        <p:spPr>
          <a:xfrm>
            <a:off x="7013448" y="6355080"/>
            <a:ext cx="4352544" cy="365125"/>
          </a:xfrm>
        </p:spPr>
        <p:txBody>
          <a:bodyPr/>
          <a:lstStyle>
            <a:lvl1pPr>
              <a:defRPr/>
            </a:lvl1pPr>
          </a:lstStyle>
          <a:p>
            <a:pPr>
              <a:defRPr/>
            </a:pPr>
            <a:r>
              <a:rPr lang="en-US" dirty="0">
                <a:solidFill>
                  <a:prstClr val="black"/>
                </a:solidFill>
              </a:rPr>
              <a:t>20XX</a:t>
            </a:r>
          </a:p>
        </p:txBody>
      </p:sp>
      <p:sp>
        <p:nvSpPr>
          <p:cNvPr id="15" name="Slide Number Placeholder 5">
            <a:extLst>
              <a:ext uri="{FF2B5EF4-FFF2-40B4-BE49-F238E27FC236}">
                <a16:creationId xmlns:a16="http://schemas.microsoft.com/office/drawing/2014/main" id="{F22742E1-6009-4FFB-A391-37B987F53002}"/>
              </a:ext>
            </a:extLst>
          </p:cNvPr>
          <p:cNvSpPr>
            <a:spLocks noGrp="1"/>
          </p:cNvSpPr>
          <p:nvPr>
            <p:ph type="sldNum" sz="quarter" idx="12"/>
          </p:nvPr>
        </p:nvSpPr>
        <p:spPr>
          <a:xfrm>
            <a:off x="11365992" y="6356350"/>
            <a:ext cx="630936"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B786C7-B8F9-4072-AAAA-17258464D730}" type="slidenum">
              <a:rPr kumimoji="0" lang="en-US" sz="105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50" b="0" i="0" u="none" strike="noStrike" kern="1200" cap="none" spc="0" normalizeH="0" baseline="0" noProof="0" dirty="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239406404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183FEABB-56CC-491D-830B-02C0466DABB6}"/>
              </a:ext>
              <a:ext uri="{C183D7F6-B498-43B3-948B-1728B52AA6E4}">
                <adec:decorative xmlns:adec="http://schemas.microsoft.com/office/drawing/2017/decorative" val="1"/>
              </a:ext>
            </a:extLst>
          </p:cNvPr>
          <p:cNvSpPr/>
          <p:nvPr userDrawn="1"/>
        </p:nvSpPr>
        <p:spPr>
          <a:xfrm>
            <a:off x="0" y="0"/>
            <a:ext cx="3048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4" name="Title 3">
            <a:extLst>
              <a:ext uri="{FF2B5EF4-FFF2-40B4-BE49-F238E27FC236}">
                <a16:creationId xmlns:a16="http://schemas.microsoft.com/office/drawing/2014/main" id="{34F3EF5A-453C-4D68-BA86-2FB1DE61C17C}"/>
              </a:ext>
            </a:extLst>
          </p:cNvPr>
          <p:cNvSpPr>
            <a:spLocks noGrp="1"/>
          </p:cNvSpPr>
          <p:nvPr>
            <p:ph type="title" hasCustomPrompt="1"/>
          </p:nvPr>
        </p:nvSpPr>
        <p:spPr>
          <a:xfrm>
            <a:off x="331787" y="996950"/>
            <a:ext cx="2384425" cy="4946650"/>
          </a:xfrm>
        </p:spPr>
        <p:txBody>
          <a:bodyPr/>
          <a:lstStyle>
            <a:lvl1pPr>
              <a:lnSpc>
                <a:spcPct val="100000"/>
              </a:lnSpc>
              <a:defRPr spc="-20" baseline="0">
                <a:solidFill>
                  <a:schemeClr val="bg1"/>
                </a:solidFill>
              </a:defRPr>
            </a:lvl1pPr>
          </a:lstStyle>
          <a:p>
            <a:r>
              <a:rPr lang="en-US" dirty="0"/>
              <a:t>Click  to add text</a:t>
            </a:r>
          </a:p>
        </p:txBody>
      </p:sp>
      <p:sp>
        <p:nvSpPr>
          <p:cNvPr id="9" name="Footer Placeholder 4">
            <a:extLst>
              <a:ext uri="{FF2B5EF4-FFF2-40B4-BE49-F238E27FC236}">
                <a16:creationId xmlns:a16="http://schemas.microsoft.com/office/drawing/2014/main" id="{59321BA0-41E1-404D-9063-DF281D1865F3}"/>
              </a:ext>
            </a:extLst>
          </p:cNvPr>
          <p:cNvSpPr>
            <a:spLocks noGrp="1"/>
          </p:cNvSpPr>
          <p:nvPr>
            <p:ph type="ftr" sz="quarter" idx="11"/>
          </p:nvPr>
        </p:nvSpPr>
        <p:spPr>
          <a:xfrm>
            <a:off x="199277" y="6356350"/>
            <a:ext cx="2771138" cy="365125"/>
          </a:xfrm>
        </p:spPr>
        <p:txBody>
          <a:bodyPr/>
          <a:lstStyle>
            <a:lvl1pPr>
              <a:defRPr>
                <a:solidFill>
                  <a:schemeClr val="bg1"/>
                </a:solidFill>
              </a:defRPr>
            </a:lvl1pPr>
          </a:lstStyle>
          <a:p>
            <a:pPr>
              <a:defRPr/>
            </a:pPr>
            <a:r>
              <a:rPr lang="en-US" dirty="0"/>
              <a:t>Presentation title</a:t>
            </a:r>
          </a:p>
        </p:txBody>
      </p:sp>
      <p:sp>
        <p:nvSpPr>
          <p:cNvPr id="3" name="Content Placeholder 2">
            <a:extLst>
              <a:ext uri="{FF2B5EF4-FFF2-40B4-BE49-F238E27FC236}">
                <a16:creationId xmlns:a16="http://schemas.microsoft.com/office/drawing/2014/main" id="{3671CEA4-8F84-4893-8A45-28DB0AE2068C}"/>
              </a:ext>
            </a:extLst>
          </p:cNvPr>
          <p:cNvSpPr>
            <a:spLocks noGrp="1"/>
          </p:cNvSpPr>
          <p:nvPr>
            <p:ph sz="quarter" idx="14" hasCustomPrompt="1"/>
          </p:nvPr>
        </p:nvSpPr>
        <p:spPr>
          <a:xfrm>
            <a:off x="3422650" y="996950"/>
            <a:ext cx="8367713" cy="4545013"/>
          </a:xfrm>
        </p:spPr>
        <p:txBody>
          <a:bodyPr/>
          <a:lstStyle>
            <a:lvl1pPr>
              <a:defRPr/>
            </a:lvl1pPr>
          </a:lstStyle>
          <a:p>
            <a:pPr lvl="0"/>
            <a:r>
              <a:rPr lang="en-US" dirty="0"/>
              <a:t>Click to add content</a:t>
            </a:r>
          </a:p>
        </p:txBody>
      </p:sp>
      <p:sp>
        <p:nvSpPr>
          <p:cNvPr id="10" name="Date Placeholder 3">
            <a:extLst>
              <a:ext uri="{FF2B5EF4-FFF2-40B4-BE49-F238E27FC236}">
                <a16:creationId xmlns:a16="http://schemas.microsoft.com/office/drawing/2014/main" id="{C99D2EA6-8453-4240-88D1-460E269D8884}"/>
              </a:ext>
            </a:extLst>
          </p:cNvPr>
          <p:cNvSpPr>
            <a:spLocks noGrp="1"/>
          </p:cNvSpPr>
          <p:nvPr>
            <p:ph type="dt" sz="half" idx="10"/>
          </p:nvPr>
        </p:nvSpPr>
        <p:spPr>
          <a:xfrm>
            <a:off x="7013448" y="6355080"/>
            <a:ext cx="4352544" cy="365125"/>
          </a:xfrm>
        </p:spPr>
        <p:txBody>
          <a:bodyPr/>
          <a:lstStyle>
            <a:lvl1pPr>
              <a:defRPr/>
            </a:lvl1pPr>
          </a:lstStyle>
          <a:p>
            <a:pPr>
              <a:defRPr/>
            </a:pPr>
            <a:r>
              <a:rPr lang="en-US" dirty="0">
                <a:solidFill>
                  <a:prstClr val="black"/>
                </a:solidFill>
              </a:rPr>
              <a:t>20XX</a:t>
            </a:r>
          </a:p>
        </p:txBody>
      </p:sp>
      <p:sp>
        <p:nvSpPr>
          <p:cNvPr id="11" name="Slide Number Placeholder 5">
            <a:extLst>
              <a:ext uri="{FF2B5EF4-FFF2-40B4-BE49-F238E27FC236}">
                <a16:creationId xmlns:a16="http://schemas.microsoft.com/office/drawing/2014/main" id="{02DD4984-9B40-488F-B903-2E0419551F49}"/>
              </a:ext>
            </a:extLst>
          </p:cNvPr>
          <p:cNvSpPr>
            <a:spLocks noGrp="1"/>
          </p:cNvSpPr>
          <p:nvPr>
            <p:ph type="sldNum" sz="quarter" idx="12"/>
          </p:nvPr>
        </p:nvSpPr>
        <p:spPr>
          <a:xfrm>
            <a:off x="11365992" y="6356350"/>
            <a:ext cx="630936"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B786C7-B8F9-4072-AAAA-17258464D730}" type="slidenum">
              <a:rPr kumimoji="0" lang="en-US" sz="105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50" b="0" i="0" u="none" strike="noStrike" kern="1200" cap="none" spc="0" normalizeH="0" baseline="0" noProof="0" dirty="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17677673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6" name="Picture Placeholder 22">
            <a:extLst>
              <a:ext uri="{FF2B5EF4-FFF2-40B4-BE49-F238E27FC236}">
                <a16:creationId xmlns:a16="http://schemas.microsoft.com/office/drawing/2014/main" id="{AD3C5B21-C400-4C50-8684-59543CDC43F2}"/>
              </a:ext>
            </a:extLst>
          </p:cNvPr>
          <p:cNvSpPr>
            <a:spLocks noGrp="1"/>
          </p:cNvSpPr>
          <p:nvPr>
            <p:ph type="pic" sz="quarter" idx="13" hasCustomPrompt="1"/>
          </p:nvPr>
        </p:nvSpPr>
        <p:spPr>
          <a:xfrm>
            <a:off x="-2" y="0"/>
            <a:ext cx="12192000" cy="6858000"/>
          </a:xfrm>
          <a:noFill/>
        </p:spPr>
        <p:txBody>
          <a:bodyPr/>
          <a:lstStyle>
            <a:lvl1pPr marL="0" indent="0" algn="ctr">
              <a:buNone/>
              <a:defRPr/>
            </a:lvl1pPr>
          </a:lstStyle>
          <a:p>
            <a:r>
              <a:rPr lang="en-US" dirty="0"/>
              <a:t>Click to add photo</a:t>
            </a:r>
          </a:p>
        </p:txBody>
      </p:sp>
      <p:sp>
        <p:nvSpPr>
          <p:cNvPr id="17" name="Title 1">
            <a:extLst>
              <a:ext uri="{FF2B5EF4-FFF2-40B4-BE49-F238E27FC236}">
                <a16:creationId xmlns:a16="http://schemas.microsoft.com/office/drawing/2014/main" id="{F81B040C-8943-4433-BFE9-AFB1F7C9ED4F}"/>
              </a:ext>
            </a:extLst>
          </p:cNvPr>
          <p:cNvSpPr>
            <a:spLocks noGrp="1"/>
          </p:cNvSpPr>
          <p:nvPr>
            <p:ph type="ctrTitle"/>
          </p:nvPr>
        </p:nvSpPr>
        <p:spPr>
          <a:xfrm>
            <a:off x="1177636" y="-2"/>
            <a:ext cx="11014364" cy="4100947"/>
          </a:xfrm>
          <a:gradFill>
            <a:gsLst>
              <a:gs pos="77000">
                <a:srgbClr val="000000">
                  <a:alpha val="30000"/>
                </a:srgbClr>
              </a:gs>
              <a:gs pos="38000">
                <a:srgbClr val="000000">
                  <a:alpha val="20000"/>
                </a:srgbClr>
              </a:gs>
              <a:gs pos="0">
                <a:srgbClr val="000000">
                  <a:alpha val="0"/>
                </a:srgbClr>
              </a:gs>
              <a:gs pos="20000">
                <a:srgbClr val="000000">
                  <a:alpha val="0"/>
                </a:srgbClr>
              </a:gs>
              <a:gs pos="100000">
                <a:srgbClr val="000000">
                  <a:alpha val="30000"/>
                </a:srgbClr>
              </a:gs>
            </a:gsLst>
            <a:lin ang="21594000" scaled="0"/>
          </a:gradFill>
        </p:spPr>
        <p:txBody>
          <a:bodyPr rIns="731520">
            <a:normAutofit/>
          </a:bodyPr>
          <a:lstStyle>
            <a:lvl1pPr algn="r">
              <a:defRPr sz="6000">
                <a:solidFill>
                  <a:schemeClr val="bg1"/>
                </a:solidFill>
              </a:defRPr>
            </a:lvl1pPr>
          </a:lstStyle>
          <a:p>
            <a:pPr algn="r"/>
            <a:r>
              <a:rPr lang="en-US">
                <a:solidFill>
                  <a:srgbClr val="FFFFFF"/>
                </a:solidFill>
                <a:effectLst>
                  <a:outerShdw blurRad="38100" dist="38100" dir="2700000" algn="tl">
                    <a:srgbClr val="000000">
                      <a:alpha val="43137"/>
                    </a:srgbClr>
                  </a:outerShdw>
                </a:effectLst>
              </a:rPr>
              <a:t>Click to edit Master title style</a:t>
            </a:r>
            <a:endParaRPr lang="en-US" dirty="0">
              <a:solidFill>
                <a:srgbClr val="FFFFFF"/>
              </a:solidFill>
              <a:effectLst>
                <a:outerShdw blurRad="38100" dist="38100" dir="2700000" algn="tl">
                  <a:srgbClr val="000000">
                    <a:alpha val="43137"/>
                  </a:srgbClr>
                </a:outerShdw>
              </a:effectLst>
            </a:endParaRPr>
          </a:p>
        </p:txBody>
      </p:sp>
      <p:sp>
        <p:nvSpPr>
          <p:cNvPr id="18" name="Subtitle 2">
            <a:extLst>
              <a:ext uri="{FF2B5EF4-FFF2-40B4-BE49-F238E27FC236}">
                <a16:creationId xmlns:a16="http://schemas.microsoft.com/office/drawing/2014/main" id="{741A6711-44B3-4723-90E5-802B2DBD8616}"/>
              </a:ext>
            </a:extLst>
          </p:cNvPr>
          <p:cNvSpPr>
            <a:spLocks noGrp="1"/>
          </p:cNvSpPr>
          <p:nvPr>
            <p:ph type="subTitle" idx="1"/>
          </p:nvPr>
        </p:nvSpPr>
        <p:spPr>
          <a:xfrm>
            <a:off x="3241963" y="4089656"/>
            <a:ext cx="8950035" cy="2796566"/>
          </a:xfrm>
          <a:gradFill>
            <a:gsLst>
              <a:gs pos="77000">
                <a:srgbClr val="000000">
                  <a:alpha val="30000"/>
                </a:srgbClr>
              </a:gs>
              <a:gs pos="33000">
                <a:srgbClr val="000000">
                  <a:alpha val="20000"/>
                </a:srgbClr>
              </a:gs>
              <a:gs pos="0">
                <a:srgbClr val="000000">
                  <a:alpha val="0"/>
                </a:srgbClr>
              </a:gs>
              <a:gs pos="100000">
                <a:srgbClr val="000000">
                  <a:alpha val="30000"/>
                </a:srgbClr>
              </a:gs>
            </a:gsLst>
            <a:lin ang="21594000" scaled="0"/>
          </a:gradFill>
        </p:spPr>
        <p:txBody>
          <a:bodyPr tIns="640080" rIns="731520" anchor="t">
            <a:normAutofit/>
          </a:bodyPr>
          <a:lstStyle>
            <a:lvl1pPr marL="0" indent="0" algn="r">
              <a:buNone/>
              <a:defRPr sz="2800" b="1" baseline="0">
                <a:solidFill>
                  <a:schemeClr val="bg1"/>
                </a:solidFill>
              </a:defRPr>
            </a:lvl1pPr>
          </a:lstStyle>
          <a:p>
            <a:pPr algn="r"/>
            <a:r>
              <a:rPr lang="en-US">
                <a:solidFill>
                  <a:srgbClr val="FFFFFF"/>
                </a:solidFill>
                <a:effectLst>
                  <a:outerShdw blurRad="38100" dist="38100" dir="2700000" algn="tl">
                    <a:srgbClr val="000000">
                      <a:alpha val="43137"/>
                    </a:srgbClr>
                  </a:outerShdw>
                </a:effectLst>
              </a:rPr>
              <a:t>Click to edit Master subtitle style</a:t>
            </a:r>
            <a:endParaRPr lang="en-US" dirty="0">
              <a:solidFill>
                <a:srgbClr val="FFFFFF"/>
              </a:solidFill>
              <a:effectLst>
                <a:outerShdw blurRad="38100" dist="38100" dir="2700000" algn="tl">
                  <a:srgbClr val="000000">
                    <a:alpha val="43137"/>
                  </a:srgbClr>
                </a:outerShdw>
              </a:effectLst>
            </a:endParaRPr>
          </a:p>
        </p:txBody>
      </p:sp>
      <p:sp>
        <p:nvSpPr>
          <p:cNvPr id="19" name="Footer Placeholder 4">
            <a:extLst>
              <a:ext uri="{FF2B5EF4-FFF2-40B4-BE49-F238E27FC236}">
                <a16:creationId xmlns:a16="http://schemas.microsoft.com/office/drawing/2014/main" id="{B79A2161-66FE-4C11-AD83-5824307CBD6F}"/>
              </a:ext>
            </a:extLst>
          </p:cNvPr>
          <p:cNvSpPr>
            <a:spLocks noGrp="1"/>
          </p:cNvSpPr>
          <p:nvPr>
            <p:ph type="ftr" sz="quarter" idx="11"/>
          </p:nvPr>
        </p:nvSpPr>
        <p:spPr>
          <a:xfrm>
            <a:off x="201168" y="6356350"/>
            <a:ext cx="4837176" cy="365125"/>
          </a:xfrm>
        </p:spPr>
        <p:txBody>
          <a:bodyPr/>
          <a:lstStyle>
            <a:lvl1pPr>
              <a:defRPr>
                <a:solidFill>
                  <a:schemeClr val="bg1"/>
                </a:solidFill>
              </a:defRPr>
            </a:lvl1pPr>
          </a:lstStyle>
          <a:p>
            <a:pPr>
              <a:defRPr/>
            </a:pPr>
            <a:r>
              <a:rPr lang="en-US" dirty="0">
                <a:effectLst>
                  <a:outerShdw blurRad="38100" dist="38100" dir="2700000" algn="tl">
                    <a:srgbClr val="000000">
                      <a:alpha val="43137"/>
                    </a:srgbClr>
                  </a:outerShdw>
                </a:effectLst>
              </a:rPr>
              <a:t>Presentation title</a:t>
            </a:r>
          </a:p>
        </p:txBody>
      </p:sp>
      <p:sp>
        <p:nvSpPr>
          <p:cNvPr id="20" name="Date Placeholder 3">
            <a:extLst>
              <a:ext uri="{FF2B5EF4-FFF2-40B4-BE49-F238E27FC236}">
                <a16:creationId xmlns:a16="http://schemas.microsoft.com/office/drawing/2014/main" id="{91399727-F37D-4748-90E8-B5B6F5312FF1}"/>
              </a:ext>
            </a:extLst>
          </p:cNvPr>
          <p:cNvSpPr>
            <a:spLocks noGrp="1"/>
          </p:cNvSpPr>
          <p:nvPr>
            <p:ph type="dt" sz="half" idx="10"/>
          </p:nvPr>
        </p:nvSpPr>
        <p:spPr>
          <a:xfrm>
            <a:off x="7013448" y="6355080"/>
            <a:ext cx="4352544" cy="365125"/>
          </a:xfrm>
        </p:spPr>
        <p:txBody>
          <a:bodyPr/>
          <a:lstStyle>
            <a:lvl1pPr>
              <a:defRPr>
                <a:solidFill>
                  <a:schemeClr val="bg1"/>
                </a:solidFill>
              </a:defRPr>
            </a:lvl1pPr>
          </a:lstStyle>
          <a:p>
            <a:pPr>
              <a:defRPr/>
            </a:pPr>
            <a:r>
              <a:rPr lang="en-US" dirty="0">
                <a:effectLst>
                  <a:outerShdw blurRad="38100" dist="38100" dir="2700000" algn="tl">
                    <a:srgbClr val="000000">
                      <a:alpha val="43137"/>
                    </a:srgbClr>
                  </a:outerShdw>
                </a:effectLst>
              </a:rPr>
              <a:t>20XX</a:t>
            </a:r>
          </a:p>
        </p:txBody>
      </p:sp>
      <p:sp>
        <p:nvSpPr>
          <p:cNvPr id="21" name="Slide Number Placeholder 5">
            <a:extLst>
              <a:ext uri="{FF2B5EF4-FFF2-40B4-BE49-F238E27FC236}">
                <a16:creationId xmlns:a16="http://schemas.microsoft.com/office/drawing/2014/main" id="{B9DE4FD1-0950-4A6A-8167-F0E9C622D106}"/>
              </a:ext>
            </a:extLst>
          </p:cNvPr>
          <p:cNvSpPr>
            <a:spLocks noGrp="1"/>
          </p:cNvSpPr>
          <p:nvPr>
            <p:ph type="sldNum" sz="quarter" idx="12"/>
          </p:nvPr>
        </p:nvSpPr>
        <p:spPr>
          <a:xfrm>
            <a:off x="11365992" y="6356350"/>
            <a:ext cx="630936" cy="365125"/>
          </a:xfrm>
        </p:spPr>
        <p:txBody>
          <a:bodyPr/>
          <a:lstStyle>
            <a:lvl1pPr>
              <a:defRPr>
                <a:solidFill>
                  <a:schemeClr val="bg1"/>
                </a:solidFill>
              </a:defRPr>
            </a:lvl1pPr>
          </a:lstStyle>
          <a:p>
            <a:pPr>
              <a:defRPr/>
            </a:pPr>
            <a:fld id="{CD6D940D-6D44-4DF9-9322-B4B11F7EDCD0}" type="slidenum">
              <a:rPr lang="en-US" smtClean="0">
                <a:effectLst>
                  <a:outerShdw blurRad="38100" dist="38100" dir="2700000" algn="tl">
                    <a:srgbClr val="000000">
                      <a:alpha val="43137"/>
                    </a:srgbClr>
                  </a:outerShdw>
                </a:effectLst>
              </a:rPr>
              <a:pPr>
                <a:defRPr/>
              </a:pPr>
              <a:t>‹#›</a:t>
            </a:fld>
            <a:endParaRPr 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1214779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4A42DEE-636F-4A79-B56A-5AF989E1FDC5}"/>
              </a:ext>
              <a:ext uri="{C183D7F6-B498-43B3-948B-1728B52AA6E4}">
                <adec:decorative xmlns:adec="http://schemas.microsoft.com/office/drawing/2017/decorative" val="1"/>
              </a:ext>
            </a:extLst>
          </p:cNvPr>
          <p:cNvSpPr/>
          <p:nvPr userDrawn="1"/>
        </p:nvSpPr>
        <p:spPr>
          <a:xfrm>
            <a:off x="0" y="0"/>
            <a:ext cx="12192000" cy="11504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10" name="Title 9">
            <a:extLst>
              <a:ext uri="{FF2B5EF4-FFF2-40B4-BE49-F238E27FC236}">
                <a16:creationId xmlns:a16="http://schemas.microsoft.com/office/drawing/2014/main" id="{B75C9195-04C9-4D9A-B613-44A5F5900DBD}"/>
              </a:ext>
            </a:extLst>
          </p:cNvPr>
          <p:cNvSpPr>
            <a:spLocks noGrp="1"/>
          </p:cNvSpPr>
          <p:nvPr>
            <p:ph type="title" hasCustomPrompt="1"/>
          </p:nvPr>
        </p:nvSpPr>
        <p:spPr>
          <a:xfrm>
            <a:off x="1002983" y="194783"/>
            <a:ext cx="9421177" cy="769493"/>
          </a:xfrm>
        </p:spPr>
        <p:txBody>
          <a:bodyPr anchor="ctr"/>
          <a:lstStyle>
            <a:lvl1pPr>
              <a:lnSpc>
                <a:spcPct val="100000"/>
              </a:lnSpc>
              <a:defRPr spc="-20" baseline="0">
                <a:solidFill>
                  <a:schemeClr val="bg1"/>
                </a:solidFill>
              </a:defRPr>
            </a:lvl1pPr>
          </a:lstStyle>
          <a:p>
            <a:r>
              <a:rPr lang="en-US" dirty="0"/>
              <a:t>Click to add title</a:t>
            </a:r>
          </a:p>
        </p:txBody>
      </p:sp>
      <p:sp>
        <p:nvSpPr>
          <p:cNvPr id="8" name="Content Placeholder 7">
            <a:extLst>
              <a:ext uri="{FF2B5EF4-FFF2-40B4-BE49-F238E27FC236}">
                <a16:creationId xmlns:a16="http://schemas.microsoft.com/office/drawing/2014/main" id="{4C5A662A-E279-494E-8389-ADC6E870E38D}"/>
              </a:ext>
            </a:extLst>
          </p:cNvPr>
          <p:cNvSpPr>
            <a:spLocks noGrp="1"/>
          </p:cNvSpPr>
          <p:nvPr>
            <p:ph sz="quarter" idx="14" hasCustomPrompt="1"/>
          </p:nvPr>
        </p:nvSpPr>
        <p:spPr>
          <a:xfrm>
            <a:off x="931863" y="1695450"/>
            <a:ext cx="10328275" cy="4314825"/>
          </a:xfrm>
        </p:spPr>
        <p:txBody>
          <a:bodyPr/>
          <a:lstStyle>
            <a:lvl1pPr>
              <a:defRPr/>
            </a:lvl1pPr>
          </a:lstStyle>
          <a:p>
            <a:pPr lvl="0"/>
            <a:r>
              <a:rPr lang="en-US" dirty="0"/>
              <a:t>Click to add content</a:t>
            </a:r>
          </a:p>
        </p:txBody>
      </p:sp>
      <p:sp>
        <p:nvSpPr>
          <p:cNvPr id="4" name="Footer Placeholder 4">
            <a:extLst>
              <a:ext uri="{FF2B5EF4-FFF2-40B4-BE49-F238E27FC236}">
                <a16:creationId xmlns:a16="http://schemas.microsoft.com/office/drawing/2014/main" id="{1420B3F9-9DEF-4500-91D7-25F0B5E91FBF}"/>
              </a:ext>
            </a:extLst>
          </p:cNvPr>
          <p:cNvSpPr>
            <a:spLocks noGrp="1"/>
          </p:cNvSpPr>
          <p:nvPr>
            <p:ph type="ftr" sz="quarter" idx="11"/>
          </p:nvPr>
        </p:nvSpPr>
        <p:spPr>
          <a:xfrm>
            <a:off x="201168" y="6356350"/>
            <a:ext cx="4837176" cy="365125"/>
          </a:xfrm>
        </p:spPr>
        <p:txBody>
          <a:bodyPr/>
          <a:lstStyle>
            <a:lvl1pPr>
              <a:defRPr/>
            </a:lvl1pPr>
          </a:lstStyle>
          <a:p>
            <a:r>
              <a:rPr lang="en-US" dirty="0">
                <a:solidFill>
                  <a:prstClr val="black"/>
                </a:solidFill>
              </a:rPr>
              <a:t>Presentation title</a:t>
            </a:r>
          </a:p>
        </p:txBody>
      </p:sp>
      <p:sp>
        <p:nvSpPr>
          <p:cNvPr id="5" name="Date Placeholder 3">
            <a:extLst>
              <a:ext uri="{FF2B5EF4-FFF2-40B4-BE49-F238E27FC236}">
                <a16:creationId xmlns:a16="http://schemas.microsoft.com/office/drawing/2014/main" id="{05E504E9-EAD2-4BE5-9736-CED43FF24552}"/>
              </a:ext>
            </a:extLst>
          </p:cNvPr>
          <p:cNvSpPr>
            <a:spLocks noGrp="1"/>
          </p:cNvSpPr>
          <p:nvPr>
            <p:ph type="dt" sz="half" idx="10"/>
          </p:nvPr>
        </p:nvSpPr>
        <p:spPr>
          <a:xfrm>
            <a:off x="7013448" y="6355080"/>
            <a:ext cx="4352544" cy="365125"/>
          </a:xfrm>
        </p:spPr>
        <p:txBody>
          <a:bodyPr/>
          <a:lstStyle>
            <a:lvl1pPr>
              <a:defRPr/>
            </a:lvl1pPr>
          </a:lstStyle>
          <a:p>
            <a:pPr>
              <a:defRPr/>
            </a:pPr>
            <a:r>
              <a:rPr lang="en-US" dirty="0">
                <a:solidFill>
                  <a:prstClr val="black"/>
                </a:solidFill>
              </a:rPr>
              <a:t>20XX</a:t>
            </a:r>
          </a:p>
        </p:txBody>
      </p:sp>
      <p:sp>
        <p:nvSpPr>
          <p:cNvPr id="6" name="Slide Number Placeholder 5">
            <a:extLst>
              <a:ext uri="{FF2B5EF4-FFF2-40B4-BE49-F238E27FC236}">
                <a16:creationId xmlns:a16="http://schemas.microsoft.com/office/drawing/2014/main" id="{8C3EB613-AF5E-423F-A78B-94F856BF646A}"/>
              </a:ext>
            </a:extLst>
          </p:cNvPr>
          <p:cNvSpPr>
            <a:spLocks noGrp="1"/>
          </p:cNvSpPr>
          <p:nvPr>
            <p:ph type="sldNum" sz="quarter" idx="12"/>
          </p:nvPr>
        </p:nvSpPr>
        <p:spPr>
          <a:xfrm>
            <a:off x="11365992" y="6356350"/>
            <a:ext cx="630936"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B786C7-B8F9-4072-AAAA-17258464D730}" type="slidenum">
              <a:rPr kumimoji="0" lang="en-US" sz="105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50" b="0" i="0" u="none" strike="noStrike" kern="1200" cap="none" spc="0" normalizeH="0" baseline="0" noProof="0" dirty="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7699432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melin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6F922A0-5527-4314-A2EA-E5CF34EF9434}"/>
              </a:ext>
              <a:ext uri="{C183D7F6-B498-43B3-948B-1728B52AA6E4}">
                <adec:decorative xmlns:adec="http://schemas.microsoft.com/office/drawing/2017/decorative" val="1"/>
              </a:ext>
            </a:extLst>
          </p:cNvPr>
          <p:cNvSpPr/>
          <p:nvPr userDrawn="1"/>
        </p:nvSpPr>
        <p:spPr>
          <a:xfrm>
            <a:off x="0" y="0"/>
            <a:ext cx="12192000" cy="11504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10" name="Title 9">
            <a:extLst>
              <a:ext uri="{FF2B5EF4-FFF2-40B4-BE49-F238E27FC236}">
                <a16:creationId xmlns:a16="http://schemas.microsoft.com/office/drawing/2014/main" id="{96EC4CB6-956E-48EB-86AC-B40D89D74215}"/>
              </a:ext>
            </a:extLst>
          </p:cNvPr>
          <p:cNvSpPr>
            <a:spLocks noGrp="1"/>
          </p:cNvSpPr>
          <p:nvPr>
            <p:ph type="title" hasCustomPrompt="1"/>
          </p:nvPr>
        </p:nvSpPr>
        <p:spPr>
          <a:xfrm>
            <a:off x="1000759" y="194783"/>
            <a:ext cx="10022841" cy="760892"/>
          </a:xfrm>
        </p:spPr>
        <p:txBody>
          <a:bodyPr anchor="ctr"/>
          <a:lstStyle>
            <a:lvl1pPr>
              <a:lnSpc>
                <a:spcPct val="100000"/>
              </a:lnSpc>
              <a:defRPr spc="-20" baseline="0">
                <a:solidFill>
                  <a:schemeClr val="bg1"/>
                </a:solidFill>
              </a:defRPr>
            </a:lvl1pPr>
          </a:lstStyle>
          <a:p>
            <a:r>
              <a:rPr lang="en-US" dirty="0"/>
              <a:t>Click to add title</a:t>
            </a:r>
          </a:p>
        </p:txBody>
      </p:sp>
      <p:sp>
        <p:nvSpPr>
          <p:cNvPr id="9" name="Content Placeholder 8">
            <a:extLst>
              <a:ext uri="{FF2B5EF4-FFF2-40B4-BE49-F238E27FC236}">
                <a16:creationId xmlns:a16="http://schemas.microsoft.com/office/drawing/2014/main" id="{13FA4250-BD33-40AE-934A-A473029C5CA5}"/>
              </a:ext>
            </a:extLst>
          </p:cNvPr>
          <p:cNvSpPr>
            <a:spLocks noGrp="1"/>
          </p:cNvSpPr>
          <p:nvPr>
            <p:ph sz="quarter" idx="14" hasCustomPrompt="1"/>
          </p:nvPr>
        </p:nvSpPr>
        <p:spPr>
          <a:xfrm>
            <a:off x="646112" y="1560513"/>
            <a:ext cx="10899776" cy="4341812"/>
          </a:xfrm>
        </p:spPr>
        <p:txBody>
          <a:bodyPr/>
          <a:lstStyle>
            <a:lvl1pPr>
              <a:defRPr/>
            </a:lvl1pPr>
          </a:lstStyle>
          <a:p>
            <a:pPr lvl="0"/>
            <a:r>
              <a:rPr lang="en-US" dirty="0"/>
              <a:t>Click to add content</a:t>
            </a:r>
          </a:p>
        </p:txBody>
      </p:sp>
      <p:sp>
        <p:nvSpPr>
          <p:cNvPr id="4" name="Footer Placeholder 4">
            <a:extLst>
              <a:ext uri="{FF2B5EF4-FFF2-40B4-BE49-F238E27FC236}">
                <a16:creationId xmlns:a16="http://schemas.microsoft.com/office/drawing/2014/main" id="{771E7CA1-3FAA-4961-8BAC-93AB2EF6526B}"/>
              </a:ext>
            </a:extLst>
          </p:cNvPr>
          <p:cNvSpPr>
            <a:spLocks noGrp="1"/>
          </p:cNvSpPr>
          <p:nvPr>
            <p:ph type="ftr" sz="quarter" idx="11"/>
          </p:nvPr>
        </p:nvSpPr>
        <p:spPr>
          <a:xfrm>
            <a:off x="201168" y="6356350"/>
            <a:ext cx="4837176" cy="365125"/>
          </a:xfrm>
        </p:spPr>
        <p:txBody>
          <a:bodyPr/>
          <a:lstStyle>
            <a:lvl1pPr>
              <a:defRPr/>
            </a:lvl1pPr>
          </a:lstStyle>
          <a:p>
            <a:r>
              <a:rPr lang="en-US" dirty="0">
                <a:solidFill>
                  <a:prstClr val="black"/>
                </a:solidFill>
              </a:rPr>
              <a:t>Presentation title</a:t>
            </a:r>
          </a:p>
        </p:txBody>
      </p:sp>
      <p:sp>
        <p:nvSpPr>
          <p:cNvPr id="5" name="Date Placeholder 3">
            <a:extLst>
              <a:ext uri="{FF2B5EF4-FFF2-40B4-BE49-F238E27FC236}">
                <a16:creationId xmlns:a16="http://schemas.microsoft.com/office/drawing/2014/main" id="{520CC547-8B7E-4C4B-9B2A-04BD498A71C2}"/>
              </a:ext>
            </a:extLst>
          </p:cNvPr>
          <p:cNvSpPr>
            <a:spLocks noGrp="1"/>
          </p:cNvSpPr>
          <p:nvPr>
            <p:ph type="dt" sz="half" idx="10"/>
          </p:nvPr>
        </p:nvSpPr>
        <p:spPr>
          <a:xfrm>
            <a:off x="7013448" y="6355080"/>
            <a:ext cx="4352544" cy="365125"/>
          </a:xfrm>
        </p:spPr>
        <p:txBody>
          <a:bodyPr/>
          <a:lstStyle>
            <a:lvl1pPr>
              <a:defRPr/>
            </a:lvl1pPr>
          </a:lstStyle>
          <a:p>
            <a:pPr>
              <a:defRPr/>
            </a:pPr>
            <a:r>
              <a:rPr lang="en-US" dirty="0">
                <a:solidFill>
                  <a:prstClr val="black"/>
                </a:solidFill>
              </a:rPr>
              <a:t>20XX</a:t>
            </a:r>
          </a:p>
        </p:txBody>
      </p:sp>
      <p:sp>
        <p:nvSpPr>
          <p:cNvPr id="6" name="Slide Number Placeholder 5">
            <a:extLst>
              <a:ext uri="{FF2B5EF4-FFF2-40B4-BE49-F238E27FC236}">
                <a16:creationId xmlns:a16="http://schemas.microsoft.com/office/drawing/2014/main" id="{AD34245B-9DC4-457D-AB68-8E3BBB852943}"/>
              </a:ext>
            </a:extLst>
          </p:cNvPr>
          <p:cNvSpPr>
            <a:spLocks noGrp="1"/>
          </p:cNvSpPr>
          <p:nvPr>
            <p:ph type="sldNum" sz="quarter" idx="12"/>
          </p:nvPr>
        </p:nvSpPr>
        <p:spPr>
          <a:xfrm>
            <a:off x="11365992" y="6356350"/>
            <a:ext cx="630936"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B786C7-B8F9-4072-AAAA-17258464D730}" type="slidenum">
              <a:rPr kumimoji="0" lang="en-US" sz="105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50" b="0" i="0" u="none" strike="noStrike" kern="1200" cap="none" spc="0" normalizeH="0" baseline="0" noProof="0" dirty="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380133647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D5F516FD-E4AF-4BA2-902A-DA4674655726}"/>
              </a:ext>
              <a:ext uri="{C183D7F6-B498-43B3-948B-1728B52AA6E4}">
                <adec:decorative xmlns:adec="http://schemas.microsoft.com/office/drawing/2017/decorative" val="1"/>
              </a:ext>
            </a:extLst>
          </p:cNvPr>
          <p:cNvSpPr/>
          <p:nvPr userDrawn="1"/>
        </p:nvSpPr>
        <p:spPr>
          <a:xfrm>
            <a:off x="0" y="0"/>
            <a:ext cx="12192000" cy="11504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2" name="Title 1">
            <a:extLst>
              <a:ext uri="{FF2B5EF4-FFF2-40B4-BE49-F238E27FC236}">
                <a16:creationId xmlns:a16="http://schemas.microsoft.com/office/drawing/2014/main" id="{07F0F480-E13D-4322-ADF4-56769DC5AFF3}"/>
              </a:ext>
            </a:extLst>
          </p:cNvPr>
          <p:cNvSpPr>
            <a:spLocks noGrp="1"/>
          </p:cNvSpPr>
          <p:nvPr>
            <p:ph type="title" hasCustomPrompt="1"/>
          </p:nvPr>
        </p:nvSpPr>
        <p:spPr>
          <a:xfrm>
            <a:off x="1249680" y="190500"/>
            <a:ext cx="10036292" cy="773776"/>
          </a:xfrm>
        </p:spPr>
        <p:txBody>
          <a:bodyPr anchor="ctr"/>
          <a:lstStyle>
            <a:lvl1pPr algn="r">
              <a:lnSpc>
                <a:spcPct val="100000"/>
              </a:lnSpc>
              <a:defRPr spc="-20" baseline="0">
                <a:solidFill>
                  <a:schemeClr val="bg1"/>
                </a:solidFill>
              </a:defRPr>
            </a:lvl1pPr>
          </a:lstStyle>
          <a:p>
            <a:r>
              <a:rPr lang="en-US" dirty="0"/>
              <a:t>Click to add title</a:t>
            </a:r>
          </a:p>
        </p:txBody>
      </p:sp>
      <p:sp>
        <p:nvSpPr>
          <p:cNvPr id="12" name="Text Placeholder 30">
            <a:extLst>
              <a:ext uri="{FF2B5EF4-FFF2-40B4-BE49-F238E27FC236}">
                <a16:creationId xmlns:a16="http://schemas.microsoft.com/office/drawing/2014/main" id="{7F0BA818-CA3B-46FD-9A79-7BDC1D9CA710}"/>
              </a:ext>
            </a:extLst>
          </p:cNvPr>
          <p:cNvSpPr>
            <a:spLocks noGrp="1"/>
          </p:cNvSpPr>
          <p:nvPr>
            <p:ph type="body" sz="quarter" idx="14" hasCustomPrompt="1"/>
          </p:nvPr>
        </p:nvSpPr>
        <p:spPr>
          <a:xfrm>
            <a:off x="1209243" y="1764139"/>
            <a:ext cx="4756714" cy="597604"/>
          </a:xfrm>
          <a:prstGeom prst="rect">
            <a:avLst/>
          </a:prstGeom>
        </p:spPr>
        <p:txBody>
          <a:bodyPr/>
          <a:lstStyle>
            <a:lvl1pPr marL="0" indent="0">
              <a:buNone/>
              <a:defRPr sz="2400" b="1">
                <a:solidFill>
                  <a:schemeClr val="accent2"/>
                </a:solidFill>
              </a:defRPr>
            </a:lvl1pPr>
          </a:lstStyle>
          <a:p>
            <a:pPr lvl="0"/>
            <a:r>
              <a:rPr lang="en-US" dirty="0"/>
              <a:t>Click to add subtitle</a:t>
            </a:r>
          </a:p>
        </p:txBody>
      </p:sp>
      <p:sp>
        <p:nvSpPr>
          <p:cNvPr id="17" name="Text Placeholder 15">
            <a:extLst>
              <a:ext uri="{FF2B5EF4-FFF2-40B4-BE49-F238E27FC236}">
                <a16:creationId xmlns:a16="http://schemas.microsoft.com/office/drawing/2014/main" id="{4EAD007E-B9BB-4C9F-BDC8-127A77F0F96D}"/>
              </a:ext>
            </a:extLst>
          </p:cNvPr>
          <p:cNvSpPr>
            <a:spLocks noGrp="1"/>
          </p:cNvSpPr>
          <p:nvPr>
            <p:ph type="body" sz="quarter" idx="17" hasCustomPrompt="1"/>
          </p:nvPr>
        </p:nvSpPr>
        <p:spPr>
          <a:xfrm>
            <a:off x="1209243" y="2374900"/>
            <a:ext cx="4756714" cy="3365500"/>
          </a:xfrm>
        </p:spPr>
        <p:txBody>
          <a:bodyPr>
            <a:normAutofit/>
          </a:bodyPr>
          <a:lstStyle>
            <a:lvl1pPr>
              <a:defRPr sz="2000"/>
            </a:lvl1pPr>
          </a:lstStyle>
          <a:p>
            <a:pPr lvl="0"/>
            <a:r>
              <a:rPr lang="en-US" dirty="0"/>
              <a:t>Click to add text</a:t>
            </a:r>
          </a:p>
        </p:txBody>
      </p:sp>
      <p:sp>
        <p:nvSpPr>
          <p:cNvPr id="14" name="Text Placeholder 30">
            <a:extLst>
              <a:ext uri="{FF2B5EF4-FFF2-40B4-BE49-F238E27FC236}">
                <a16:creationId xmlns:a16="http://schemas.microsoft.com/office/drawing/2014/main" id="{9ECBA1DE-781A-4AA7-86CA-0EBE52A9B417}"/>
              </a:ext>
            </a:extLst>
          </p:cNvPr>
          <p:cNvSpPr>
            <a:spLocks noGrp="1"/>
          </p:cNvSpPr>
          <p:nvPr>
            <p:ph type="body" sz="quarter" idx="16" hasCustomPrompt="1"/>
          </p:nvPr>
        </p:nvSpPr>
        <p:spPr>
          <a:xfrm>
            <a:off x="6257467" y="1764031"/>
            <a:ext cx="4756714" cy="597604"/>
          </a:xfrm>
          <a:prstGeom prst="rect">
            <a:avLst/>
          </a:prstGeom>
        </p:spPr>
        <p:txBody>
          <a:bodyPr/>
          <a:lstStyle>
            <a:lvl1pPr marL="0" indent="0">
              <a:buNone/>
              <a:defRPr sz="2400" b="1">
                <a:solidFill>
                  <a:schemeClr val="accent2"/>
                </a:solidFill>
              </a:defRPr>
            </a:lvl1pPr>
          </a:lstStyle>
          <a:p>
            <a:pPr lvl="0"/>
            <a:r>
              <a:rPr lang="en-US" dirty="0"/>
              <a:t>Click to add subtitle</a:t>
            </a:r>
          </a:p>
        </p:txBody>
      </p:sp>
      <p:sp>
        <p:nvSpPr>
          <p:cNvPr id="18" name="Text Placeholder 15">
            <a:extLst>
              <a:ext uri="{FF2B5EF4-FFF2-40B4-BE49-F238E27FC236}">
                <a16:creationId xmlns:a16="http://schemas.microsoft.com/office/drawing/2014/main" id="{53A9CA10-3BBC-41E7-A34E-C6CCFEC8205E}"/>
              </a:ext>
            </a:extLst>
          </p:cNvPr>
          <p:cNvSpPr>
            <a:spLocks noGrp="1"/>
          </p:cNvSpPr>
          <p:nvPr>
            <p:ph type="body" sz="quarter" idx="18" hasCustomPrompt="1"/>
          </p:nvPr>
        </p:nvSpPr>
        <p:spPr>
          <a:xfrm>
            <a:off x="6257467" y="2374900"/>
            <a:ext cx="4756714" cy="3365500"/>
          </a:xfrm>
        </p:spPr>
        <p:txBody>
          <a:bodyPr>
            <a:normAutofit/>
          </a:bodyPr>
          <a:lstStyle>
            <a:lvl1pPr>
              <a:defRPr sz="2000"/>
            </a:lvl1pPr>
          </a:lstStyle>
          <a:p>
            <a:pPr lvl="0"/>
            <a:r>
              <a:rPr lang="en-US" dirty="0"/>
              <a:t>Click to add text</a:t>
            </a:r>
          </a:p>
        </p:txBody>
      </p:sp>
      <p:sp>
        <p:nvSpPr>
          <p:cNvPr id="6" name="Footer Placeholder 4">
            <a:extLst>
              <a:ext uri="{FF2B5EF4-FFF2-40B4-BE49-F238E27FC236}">
                <a16:creationId xmlns:a16="http://schemas.microsoft.com/office/drawing/2014/main" id="{27F3D4E9-1171-434D-AA71-EA27F72E0D99}"/>
              </a:ext>
            </a:extLst>
          </p:cNvPr>
          <p:cNvSpPr>
            <a:spLocks noGrp="1"/>
          </p:cNvSpPr>
          <p:nvPr>
            <p:ph type="ftr" sz="quarter" idx="11"/>
          </p:nvPr>
        </p:nvSpPr>
        <p:spPr>
          <a:xfrm>
            <a:off x="201168" y="6356350"/>
            <a:ext cx="4837176"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venir Next LT Pro"/>
                <a:ea typeface="+mn-ea"/>
                <a:cs typeface="+mn-cs"/>
              </a:rPr>
              <a:t>Presentation title</a:t>
            </a:r>
          </a:p>
        </p:txBody>
      </p:sp>
      <p:sp>
        <p:nvSpPr>
          <p:cNvPr id="7" name="Date Placeholder 3">
            <a:extLst>
              <a:ext uri="{FF2B5EF4-FFF2-40B4-BE49-F238E27FC236}">
                <a16:creationId xmlns:a16="http://schemas.microsoft.com/office/drawing/2014/main" id="{57A29A0D-15CB-4460-9435-7E7D645346A5}"/>
              </a:ext>
            </a:extLst>
          </p:cNvPr>
          <p:cNvSpPr>
            <a:spLocks noGrp="1"/>
          </p:cNvSpPr>
          <p:nvPr>
            <p:ph type="dt" sz="half" idx="10"/>
          </p:nvPr>
        </p:nvSpPr>
        <p:spPr>
          <a:xfrm>
            <a:off x="7013448" y="6355080"/>
            <a:ext cx="4352544" cy="365125"/>
          </a:xfrm>
        </p:spPr>
        <p:txBody>
          <a:bodyPr/>
          <a:lstStyle>
            <a:lvl1pPr>
              <a:defRPr/>
            </a:lvl1pPr>
          </a:lstStyle>
          <a:p>
            <a:pPr>
              <a:defRPr/>
            </a:pPr>
            <a:r>
              <a:rPr lang="en-US" dirty="0">
                <a:solidFill>
                  <a:prstClr val="black"/>
                </a:solidFill>
              </a:rPr>
              <a:t>20XX</a:t>
            </a:r>
          </a:p>
        </p:txBody>
      </p:sp>
      <p:sp>
        <p:nvSpPr>
          <p:cNvPr id="8" name="Slide Number Placeholder 5">
            <a:extLst>
              <a:ext uri="{FF2B5EF4-FFF2-40B4-BE49-F238E27FC236}">
                <a16:creationId xmlns:a16="http://schemas.microsoft.com/office/drawing/2014/main" id="{8B6F95C2-7834-44D3-B93B-79D944E1283C}"/>
              </a:ext>
            </a:extLst>
          </p:cNvPr>
          <p:cNvSpPr>
            <a:spLocks noGrp="1"/>
          </p:cNvSpPr>
          <p:nvPr>
            <p:ph type="sldNum" sz="quarter" idx="12"/>
          </p:nvPr>
        </p:nvSpPr>
        <p:spPr>
          <a:xfrm>
            <a:off x="11365992" y="6356350"/>
            <a:ext cx="630936"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B786C7-B8F9-4072-AAAA-17258464D730}" type="slidenum">
              <a:rPr kumimoji="0" lang="en-US" sz="105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50" b="0" i="0" u="none" strike="noStrike" kern="1200" cap="none" spc="0" normalizeH="0" baseline="0" noProof="0" dirty="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229872586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ntent 3 Columns">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E97352E-C52D-43BE-BCE2-2D71FE0353EF}"/>
              </a:ext>
              <a:ext uri="{C183D7F6-B498-43B3-948B-1728B52AA6E4}">
                <adec:decorative xmlns:adec="http://schemas.microsoft.com/office/drawing/2017/decorative" val="1"/>
              </a:ext>
            </a:extLst>
          </p:cNvPr>
          <p:cNvSpPr/>
          <p:nvPr userDrawn="1"/>
        </p:nvSpPr>
        <p:spPr>
          <a:xfrm>
            <a:off x="0" y="0"/>
            <a:ext cx="12192000" cy="11504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7" name="Title 6">
            <a:extLst>
              <a:ext uri="{FF2B5EF4-FFF2-40B4-BE49-F238E27FC236}">
                <a16:creationId xmlns:a16="http://schemas.microsoft.com/office/drawing/2014/main" id="{92051A8D-592F-40C1-A65D-E1F17B07C94A}"/>
              </a:ext>
            </a:extLst>
          </p:cNvPr>
          <p:cNvSpPr>
            <a:spLocks noGrp="1"/>
          </p:cNvSpPr>
          <p:nvPr>
            <p:ph type="title" hasCustomPrompt="1"/>
          </p:nvPr>
        </p:nvSpPr>
        <p:spPr>
          <a:xfrm>
            <a:off x="1879600" y="183988"/>
            <a:ext cx="9406372" cy="803380"/>
          </a:xfrm>
        </p:spPr>
        <p:txBody>
          <a:bodyPr anchor="ctr"/>
          <a:lstStyle>
            <a:lvl1pPr algn="r">
              <a:lnSpc>
                <a:spcPct val="100000"/>
              </a:lnSpc>
              <a:defRPr spc="-20" baseline="0">
                <a:solidFill>
                  <a:schemeClr val="bg1"/>
                </a:solidFill>
              </a:defRPr>
            </a:lvl1pPr>
          </a:lstStyle>
          <a:p>
            <a:r>
              <a:rPr lang="en-US" dirty="0"/>
              <a:t>Click to add title</a:t>
            </a:r>
          </a:p>
        </p:txBody>
      </p:sp>
      <p:sp>
        <p:nvSpPr>
          <p:cNvPr id="8" name="Text Placeholder 30">
            <a:extLst>
              <a:ext uri="{FF2B5EF4-FFF2-40B4-BE49-F238E27FC236}">
                <a16:creationId xmlns:a16="http://schemas.microsoft.com/office/drawing/2014/main" id="{CF4C4703-C9D4-483C-8E41-17BB7193D010}"/>
              </a:ext>
            </a:extLst>
          </p:cNvPr>
          <p:cNvSpPr>
            <a:spLocks noGrp="1"/>
          </p:cNvSpPr>
          <p:nvPr>
            <p:ph type="body" sz="quarter" idx="14" hasCustomPrompt="1"/>
          </p:nvPr>
        </p:nvSpPr>
        <p:spPr>
          <a:xfrm>
            <a:off x="851300" y="1764193"/>
            <a:ext cx="3327366" cy="597604"/>
          </a:xfrm>
          <a:prstGeom prst="rect">
            <a:avLst/>
          </a:prstGeom>
        </p:spPr>
        <p:txBody>
          <a:bodyPr/>
          <a:lstStyle>
            <a:lvl1pPr marL="0" indent="0">
              <a:buNone/>
              <a:defRPr sz="2400" b="1">
                <a:solidFill>
                  <a:schemeClr val="accent2"/>
                </a:solidFill>
              </a:defRPr>
            </a:lvl1pPr>
          </a:lstStyle>
          <a:p>
            <a:pPr lvl="0"/>
            <a:r>
              <a:rPr lang="en-US" dirty="0"/>
              <a:t>Click to add subtitle</a:t>
            </a:r>
          </a:p>
        </p:txBody>
      </p:sp>
      <p:sp>
        <p:nvSpPr>
          <p:cNvPr id="14" name="Text Placeholder 15">
            <a:extLst>
              <a:ext uri="{FF2B5EF4-FFF2-40B4-BE49-F238E27FC236}">
                <a16:creationId xmlns:a16="http://schemas.microsoft.com/office/drawing/2014/main" id="{7393281D-B77A-4BB8-A3E2-49E0F1259DA9}"/>
              </a:ext>
            </a:extLst>
          </p:cNvPr>
          <p:cNvSpPr>
            <a:spLocks noGrp="1"/>
          </p:cNvSpPr>
          <p:nvPr>
            <p:ph type="body" sz="quarter" idx="19" hasCustomPrompt="1"/>
          </p:nvPr>
        </p:nvSpPr>
        <p:spPr>
          <a:xfrm>
            <a:off x="851193" y="2374899"/>
            <a:ext cx="3327366" cy="3485573"/>
          </a:xfrm>
        </p:spPr>
        <p:txBody>
          <a:bodyPr>
            <a:normAutofit/>
          </a:bodyPr>
          <a:lstStyle>
            <a:lvl1pPr>
              <a:defRPr sz="2000"/>
            </a:lvl1pPr>
          </a:lstStyle>
          <a:p>
            <a:pPr lvl="0"/>
            <a:r>
              <a:rPr lang="en-US" dirty="0"/>
              <a:t>Click to add text</a:t>
            </a:r>
          </a:p>
        </p:txBody>
      </p:sp>
      <p:sp>
        <p:nvSpPr>
          <p:cNvPr id="12" name="Text Placeholder 30">
            <a:extLst>
              <a:ext uri="{FF2B5EF4-FFF2-40B4-BE49-F238E27FC236}">
                <a16:creationId xmlns:a16="http://schemas.microsoft.com/office/drawing/2014/main" id="{6B205DED-723B-48E3-AE9F-556696225CAA}"/>
              </a:ext>
            </a:extLst>
          </p:cNvPr>
          <p:cNvSpPr>
            <a:spLocks noGrp="1"/>
          </p:cNvSpPr>
          <p:nvPr>
            <p:ph type="body" sz="quarter" idx="18" hasCustomPrompt="1"/>
          </p:nvPr>
        </p:nvSpPr>
        <p:spPr>
          <a:xfrm>
            <a:off x="4432317" y="1764193"/>
            <a:ext cx="3327366" cy="597604"/>
          </a:xfrm>
          <a:prstGeom prst="rect">
            <a:avLst/>
          </a:prstGeom>
        </p:spPr>
        <p:txBody>
          <a:bodyPr/>
          <a:lstStyle>
            <a:lvl1pPr marL="0" indent="0">
              <a:buNone/>
              <a:defRPr sz="2400" b="1">
                <a:solidFill>
                  <a:schemeClr val="accent2"/>
                </a:solidFill>
              </a:defRPr>
            </a:lvl1pPr>
          </a:lstStyle>
          <a:p>
            <a:pPr lvl="0"/>
            <a:r>
              <a:rPr lang="en-US" dirty="0"/>
              <a:t>Click to add subtitle</a:t>
            </a:r>
          </a:p>
        </p:txBody>
      </p:sp>
      <p:sp>
        <p:nvSpPr>
          <p:cNvPr id="15" name="Text Placeholder 15">
            <a:extLst>
              <a:ext uri="{FF2B5EF4-FFF2-40B4-BE49-F238E27FC236}">
                <a16:creationId xmlns:a16="http://schemas.microsoft.com/office/drawing/2014/main" id="{77D63D24-8466-44F3-898F-5CBC42C7681F}"/>
              </a:ext>
            </a:extLst>
          </p:cNvPr>
          <p:cNvSpPr>
            <a:spLocks noGrp="1"/>
          </p:cNvSpPr>
          <p:nvPr>
            <p:ph type="body" sz="quarter" idx="20" hasCustomPrompt="1"/>
          </p:nvPr>
        </p:nvSpPr>
        <p:spPr>
          <a:xfrm>
            <a:off x="4432317" y="2374899"/>
            <a:ext cx="3327366" cy="3485573"/>
          </a:xfrm>
        </p:spPr>
        <p:txBody>
          <a:bodyPr>
            <a:normAutofit/>
          </a:bodyPr>
          <a:lstStyle>
            <a:lvl1pPr>
              <a:defRPr sz="2000"/>
            </a:lvl1pPr>
          </a:lstStyle>
          <a:p>
            <a:pPr lvl="0"/>
            <a:r>
              <a:rPr lang="en-US" dirty="0"/>
              <a:t>Click to add text</a:t>
            </a:r>
          </a:p>
        </p:txBody>
      </p:sp>
      <p:sp>
        <p:nvSpPr>
          <p:cNvPr id="10" name="Text Placeholder 30">
            <a:extLst>
              <a:ext uri="{FF2B5EF4-FFF2-40B4-BE49-F238E27FC236}">
                <a16:creationId xmlns:a16="http://schemas.microsoft.com/office/drawing/2014/main" id="{F600D1D1-B6A8-4A4E-BC6A-897FE089CBEC}"/>
              </a:ext>
            </a:extLst>
          </p:cNvPr>
          <p:cNvSpPr>
            <a:spLocks noGrp="1"/>
          </p:cNvSpPr>
          <p:nvPr>
            <p:ph type="body" sz="quarter" idx="16" hasCustomPrompt="1"/>
          </p:nvPr>
        </p:nvSpPr>
        <p:spPr>
          <a:xfrm>
            <a:off x="8025393" y="1764193"/>
            <a:ext cx="3327366" cy="597604"/>
          </a:xfrm>
          <a:prstGeom prst="rect">
            <a:avLst/>
          </a:prstGeom>
        </p:spPr>
        <p:txBody>
          <a:bodyPr/>
          <a:lstStyle>
            <a:lvl1pPr marL="0" indent="0">
              <a:buNone/>
              <a:defRPr sz="2400" b="1">
                <a:solidFill>
                  <a:schemeClr val="accent2"/>
                </a:solidFill>
              </a:defRPr>
            </a:lvl1pPr>
          </a:lstStyle>
          <a:p>
            <a:pPr lvl="0"/>
            <a:r>
              <a:rPr lang="en-US" dirty="0"/>
              <a:t>Click to add subtitle</a:t>
            </a:r>
          </a:p>
        </p:txBody>
      </p:sp>
      <p:sp>
        <p:nvSpPr>
          <p:cNvPr id="16" name="Text Placeholder 15">
            <a:extLst>
              <a:ext uri="{FF2B5EF4-FFF2-40B4-BE49-F238E27FC236}">
                <a16:creationId xmlns:a16="http://schemas.microsoft.com/office/drawing/2014/main" id="{A205F643-67E9-4E41-A65F-163C816090B9}"/>
              </a:ext>
            </a:extLst>
          </p:cNvPr>
          <p:cNvSpPr>
            <a:spLocks noGrp="1"/>
          </p:cNvSpPr>
          <p:nvPr>
            <p:ph type="body" sz="quarter" idx="21" hasCustomPrompt="1"/>
          </p:nvPr>
        </p:nvSpPr>
        <p:spPr>
          <a:xfrm>
            <a:off x="8025393" y="2374899"/>
            <a:ext cx="3327366" cy="3485573"/>
          </a:xfrm>
        </p:spPr>
        <p:txBody>
          <a:bodyPr>
            <a:normAutofit/>
          </a:bodyPr>
          <a:lstStyle>
            <a:lvl1pPr>
              <a:defRPr sz="2000"/>
            </a:lvl1pPr>
          </a:lstStyle>
          <a:p>
            <a:pPr lvl="0"/>
            <a:r>
              <a:rPr lang="en-US" dirty="0"/>
              <a:t>Click to add text</a:t>
            </a:r>
          </a:p>
        </p:txBody>
      </p:sp>
      <p:sp>
        <p:nvSpPr>
          <p:cNvPr id="2" name="Footer Placeholder 4">
            <a:extLst>
              <a:ext uri="{FF2B5EF4-FFF2-40B4-BE49-F238E27FC236}">
                <a16:creationId xmlns:a16="http://schemas.microsoft.com/office/drawing/2014/main" id="{B0EF04CC-F1B1-495C-BA2F-F28A5D9715A2}"/>
              </a:ext>
            </a:extLst>
          </p:cNvPr>
          <p:cNvSpPr>
            <a:spLocks noGrp="1"/>
          </p:cNvSpPr>
          <p:nvPr>
            <p:ph type="ftr" sz="quarter" idx="11"/>
          </p:nvPr>
        </p:nvSpPr>
        <p:spPr>
          <a:xfrm>
            <a:off x="201168" y="6356350"/>
            <a:ext cx="4837176"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venir Next LT Pro"/>
                <a:ea typeface="+mn-ea"/>
                <a:cs typeface="+mn-cs"/>
              </a:rPr>
              <a:t>Presentation title</a:t>
            </a:r>
          </a:p>
        </p:txBody>
      </p:sp>
      <p:sp>
        <p:nvSpPr>
          <p:cNvPr id="3" name="Date Placeholder 3">
            <a:extLst>
              <a:ext uri="{FF2B5EF4-FFF2-40B4-BE49-F238E27FC236}">
                <a16:creationId xmlns:a16="http://schemas.microsoft.com/office/drawing/2014/main" id="{657B66A6-EBC5-4A75-B938-7148B7A12627}"/>
              </a:ext>
            </a:extLst>
          </p:cNvPr>
          <p:cNvSpPr>
            <a:spLocks noGrp="1"/>
          </p:cNvSpPr>
          <p:nvPr>
            <p:ph type="dt" sz="half" idx="10"/>
          </p:nvPr>
        </p:nvSpPr>
        <p:spPr>
          <a:xfrm>
            <a:off x="7013448" y="6355080"/>
            <a:ext cx="4352544" cy="365125"/>
          </a:xfrm>
        </p:spPr>
        <p:txBody>
          <a:bodyPr/>
          <a:lstStyle>
            <a:lvl1pPr>
              <a:defRPr/>
            </a:lvl1pPr>
          </a:lstStyle>
          <a:p>
            <a:pPr>
              <a:defRPr/>
            </a:pPr>
            <a:r>
              <a:rPr lang="en-US" dirty="0">
                <a:solidFill>
                  <a:prstClr val="black"/>
                </a:solidFill>
              </a:rPr>
              <a:t>20XX</a:t>
            </a:r>
          </a:p>
        </p:txBody>
      </p:sp>
      <p:sp>
        <p:nvSpPr>
          <p:cNvPr id="4" name="Slide Number Placeholder 5">
            <a:extLst>
              <a:ext uri="{FF2B5EF4-FFF2-40B4-BE49-F238E27FC236}">
                <a16:creationId xmlns:a16="http://schemas.microsoft.com/office/drawing/2014/main" id="{D83DD707-C769-4868-9B2F-1BF7ABBCD207}"/>
              </a:ext>
            </a:extLst>
          </p:cNvPr>
          <p:cNvSpPr>
            <a:spLocks noGrp="1"/>
          </p:cNvSpPr>
          <p:nvPr>
            <p:ph type="sldNum" sz="quarter" idx="12"/>
          </p:nvPr>
        </p:nvSpPr>
        <p:spPr>
          <a:xfrm>
            <a:off x="11365992" y="6356350"/>
            <a:ext cx="630936"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B786C7-B8F9-4072-AAAA-17258464D730}" type="slidenum">
              <a:rPr kumimoji="0" lang="en-US" sz="105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50" b="0" i="0" u="none" strike="noStrike" kern="1200" cap="none" spc="0" normalizeH="0" baseline="0" noProof="0" dirty="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33677497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Closin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3152F41C-45C5-4E09-A91A-8F4AE80B065E}"/>
              </a:ext>
              <a:ext uri="{C183D7F6-B498-43B3-948B-1728B52AA6E4}">
                <adec:decorative xmlns:adec="http://schemas.microsoft.com/office/drawing/2017/decorative" val="1"/>
              </a:ext>
            </a:extLst>
          </p:cNvPr>
          <p:cNvSpPr/>
          <p:nvPr userDrawn="1"/>
        </p:nvSpPr>
        <p:spPr>
          <a:xfrm>
            <a:off x="0" y="4533900"/>
            <a:ext cx="9144000" cy="23241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AB4C3"/>
              </a:solidFill>
              <a:effectLst/>
              <a:uLnTx/>
              <a:uFillTx/>
              <a:latin typeface="Avenir Next LT Pro"/>
              <a:ea typeface="+mn-ea"/>
              <a:cs typeface="+mn-cs"/>
            </a:endParaRPr>
          </a:p>
        </p:txBody>
      </p:sp>
      <p:sp>
        <p:nvSpPr>
          <p:cNvPr id="10" name="Title 6">
            <a:extLst>
              <a:ext uri="{FF2B5EF4-FFF2-40B4-BE49-F238E27FC236}">
                <a16:creationId xmlns:a16="http://schemas.microsoft.com/office/drawing/2014/main" id="{DA9EBEF3-E8A8-4C5C-B6D9-B322242DC93A}"/>
              </a:ext>
            </a:extLst>
          </p:cNvPr>
          <p:cNvSpPr>
            <a:spLocks noGrp="1"/>
          </p:cNvSpPr>
          <p:nvPr>
            <p:ph type="ctrTitle"/>
          </p:nvPr>
        </p:nvSpPr>
        <p:spPr>
          <a:xfrm>
            <a:off x="877001" y="4947313"/>
            <a:ext cx="7700617" cy="1409037"/>
          </a:xfrm>
        </p:spPr>
        <p:txBody>
          <a:bodyPr anchor="ctr">
            <a:normAutofit/>
          </a:bodyPr>
          <a:lstStyle>
            <a:lvl1pPr>
              <a:defRPr>
                <a:solidFill>
                  <a:schemeClr val="bg1"/>
                </a:solidFill>
              </a:defRPr>
            </a:lvl1pPr>
          </a:lstStyle>
          <a:p>
            <a:r>
              <a:rPr lang="en-US" sz="5400"/>
              <a:t>Click to edit Master title style</a:t>
            </a:r>
            <a:endParaRPr lang="en-US" sz="5400" dirty="0"/>
          </a:p>
        </p:txBody>
      </p:sp>
      <p:sp>
        <p:nvSpPr>
          <p:cNvPr id="11" name="Subtitle 7">
            <a:extLst>
              <a:ext uri="{FF2B5EF4-FFF2-40B4-BE49-F238E27FC236}">
                <a16:creationId xmlns:a16="http://schemas.microsoft.com/office/drawing/2014/main" id="{6A90C83B-4674-4CF1-9CD4-78C3B7CDCCA8}"/>
              </a:ext>
            </a:extLst>
          </p:cNvPr>
          <p:cNvSpPr>
            <a:spLocks noGrp="1"/>
          </p:cNvSpPr>
          <p:nvPr>
            <p:ph type="subTitle" idx="1"/>
          </p:nvPr>
        </p:nvSpPr>
        <p:spPr>
          <a:xfrm>
            <a:off x="9446252" y="386989"/>
            <a:ext cx="2443495" cy="3758334"/>
          </a:xfrm>
        </p:spPr>
        <p:txBody>
          <a:bodyPr anchor="t">
            <a:normAutofit/>
          </a:bodyPr>
          <a:lstStyle>
            <a:lvl1pPr marL="0" indent="0">
              <a:lnSpc>
                <a:spcPct val="100000"/>
              </a:lnSpc>
              <a:spcBef>
                <a:spcPts val="0"/>
              </a:spcBef>
              <a:buNone/>
              <a:defRPr sz="2800" b="1">
                <a:solidFill>
                  <a:schemeClr val="accent1"/>
                </a:solidFill>
              </a:defRPr>
            </a:lvl1pPr>
          </a:lstStyle>
          <a:p>
            <a:r>
              <a:rPr lang="en-US">
                <a:solidFill>
                  <a:schemeClr val="accent1"/>
                </a:solidFill>
              </a:rPr>
              <a:t>Click to edit Master subtitle style</a:t>
            </a:r>
            <a:endParaRPr lang="en-US" dirty="0">
              <a:solidFill>
                <a:schemeClr val="accent1"/>
              </a:solidFill>
            </a:endParaRPr>
          </a:p>
        </p:txBody>
      </p:sp>
      <p:sp>
        <p:nvSpPr>
          <p:cNvPr id="19" name="Picture Placeholder 17">
            <a:extLst>
              <a:ext uri="{FF2B5EF4-FFF2-40B4-BE49-F238E27FC236}">
                <a16:creationId xmlns:a16="http://schemas.microsoft.com/office/drawing/2014/main" id="{1894E094-44B9-4024-A43A-438DEB225DB2}"/>
              </a:ext>
            </a:extLst>
          </p:cNvPr>
          <p:cNvSpPr>
            <a:spLocks noGrp="1"/>
          </p:cNvSpPr>
          <p:nvPr>
            <p:ph type="pic" sz="quarter" idx="13" hasCustomPrompt="1"/>
          </p:nvPr>
        </p:nvSpPr>
        <p:spPr>
          <a:xfrm>
            <a:off x="0" y="0"/>
            <a:ext cx="9144000" cy="4532313"/>
          </a:xfrm>
        </p:spPr>
        <p:txBody>
          <a:bodyPr/>
          <a:lstStyle>
            <a:lvl1pPr marL="0" indent="0" algn="ctr">
              <a:buNone/>
              <a:defRPr/>
            </a:lvl1pPr>
          </a:lstStyle>
          <a:p>
            <a:r>
              <a:rPr lang="en-US" dirty="0"/>
              <a:t>Click to add photo</a:t>
            </a:r>
          </a:p>
        </p:txBody>
      </p:sp>
      <p:sp>
        <p:nvSpPr>
          <p:cNvPr id="13" name="Footer Placeholder 4">
            <a:extLst>
              <a:ext uri="{FF2B5EF4-FFF2-40B4-BE49-F238E27FC236}">
                <a16:creationId xmlns:a16="http://schemas.microsoft.com/office/drawing/2014/main" id="{9BCFB5F5-AD25-4F9C-8AE7-E0E891F1AFF9}"/>
              </a:ext>
            </a:extLst>
          </p:cNvPr>
          <p:cNvSpPr>
            <a:spLocks noGrp="1"/>
          </p:cNvSpPr>
          <p:nvPr>
            <p:ph type="ftr" sz="quarter" idx="11"/>
          </p:nvPr>
        </p:nvSpPr>
        <p:spPr>
          <a:xfrm>
            <a:off x="201168" y="6356350"/>
            <a:ext cx="4837176" cy="365125"/>
          </a:xfrm>
        </p:spPr>
        <p:txBody>
          <a:bodyPr/>
          <a:lstStyle>
            <a:lvl1pPr>
              <a:defRPr>
                <a:solidFill>
                  <a:schemeClr val="bg1"/>
                </a:solidFill>
              </a:defRPr>
            </a:lvl1pPr>
          </a:lstStyle>
          <a:p>
            <a:r>
              <a:rPr lang="en-US" dirty="0"/>
              <a:t>Presentation title</a:t>
            </a:r>
          </a:p>
        </p:txBody>
      </p:sp>
      <p:sp>
        <p:nvSpPr>
          <p:cNvPr id="23" name="Picture Placeholder 20">
            <a:extLst>
              <a:ext uri="{FF2B5EF4-FFF2-40B4-BE49-F238E27FC236}">
                <a16:creationId xmlns:a16="http://schemas.microsoft.com/office/drawing/2014/main" id="{919568B3-FE67-4E6E-BA92-FEF29CBFE1B4}"/>
              </a:ext>
            </a:extLst>
          </p:cNvPr>
          <p:cNvSpPr>
            <a:spLocks noGrp="1"/>
          </p:cNvSpPr>
          <p:nvPr>
            <p:ph type="pic" sz="quarter" idx="14" hasCustomPrompt="1"/>
          </p:nvPr>
        </p:nvSpPr>
        <p:spPr>
          <a:xfrm>
            <a:off x="9144000" y="4532313"/>
            <a:ext cx="3048000" cy="2325687"/>
          </a:xfrm>
        </p:spPr>
        <p:txBody>
          <a:bodyPr/>
          <a:lstStyle>
            <a:lvl1pPr marL="0" indent="0" algn="ctr">
              <a:buNone/>
              <a:defRPr/>
            </a:lvl1pPr>
          </a:lstStyle>
          <a:p>
            <a:r>
              <a:rPr lang="en-US" dirty="0"/>
              <a:t>Click to add photo</a:t>
            </a:r>
          </a:p>
        </p:txBody>
      </p:sp>
      <p:sp>
        <p:nvSpPr>
          <p:cNvPr id="15" name="Date Placeholder 3">
            <a:extLst>
              <a:ext uri="{FF2B5EF4-FFF2-40B4-BE49-F238E27FC236}">
                <a16:creationId xmlns:a16="http://schemas.microsoft.com/office/drawing/2014/main" id="{D87D4A75-1737-4D5B-A386-9FE32DFB5E51}"/>
              </a:ext>
            </a:extLst>
          </p:cNvPr>
          <p:cNvSpPr>
            <a:spLocks noGrp="1"/>
          </p:cNvSpPr>
          <p:nvPr>
            <p:ph type="dt" sz="half" idx="10"/>
          </p:nvPr>
        </p:nvSpPr>
        <p:spPr>
          <a:xfrm>
            <a:off x="7013448" y="6355080"/>
            <a:ext cx="4352544" cy="365125"/>
          </a:xfrm>
        </p:spPr>
        <p:txBody>
          <a:bodyPr/>
          <a:lstStyle>
            <a:lvl1pPr>
              <a:defRPr>
                <a:solidFill>
                  <a:schemeClr val="bg1"/>
                </a:solidFill>
                <a:effectLst>
                  <a:outerShdw blurRad="38100" dist="38100" dir="2700000" algn="tl">
                    <a:srgbClr val="000000">
                      <a:alpha val="43137"/>
                    </a:srgbClr>
                  </a:outerShdw>
                </a:effectLst>
              </a:defRPr>
            </a:lvl1pPr>
          </a:lstStyle>
          <a:p>
            <a:r>
              <a:rPr lang="en-US" dirty="0"/>
              <a:t>20XX</a:t>
            </a:r>
          </a:p>
        </p:txBody>
      </p:sp>
      <p:sp>
        <p:nvSpPr>
          <p:cNvPr id="16" name="Slide Number Placeholder 5">
            <a:extLst>
              <a:ext uri="{FF2B5EF4-FFF2-40B4-BE49-F238E27FC236}">
                <a16:creationId xmlns:a16="http://schemas.microsoft.com/office/drawing/2014/main" id="{EB52AA41-FD0C-42C6-BD04-9E5B55A48989}"/>
              </a:ext>
            </a:extLst>
          </p:cNvPr>
          <p:cNvSpPr>
            <a:spLocks noGrp="1"/>
          </p:cNvSpPr>
          <p:nvPr>
            <p:ph type="sldNum" sz="quarter" idx="12"/>
          </p:nvPr>
        </p:nvSpPr>
        <p:spPr>
          <a:xfrm>
            <a:off x="11365992" y="6356350"/>
            <a:ext cx="630936" cy="365125"/>
          </a:xfrm>
        </p:spPr>
        <p:txBody>
          <a:bodyPr/>
          <a:lstStyle>
            <a:lvl1pPr>
              <a:defRPr>
                <a:solidFill>
                  <a:schemeClr val="bg1"/>
                </a:solidFill>
                <a:effectLst>
                  <a:outerShdw blurRad="38100" dist="38100" dir="2700000" algn="tl">
                    <a:srgbClr val="000000">
                      <a:alpha val="43137"/>
                    </a:srgbClr>
                  </a:outerShdw>
                </a:effectLst>
              </a:defRPr>
            </a:lvl1pPr>
          </a:lstStyle>
          <a:p>
            <a:fld id="{244D815C-8BF3-4ECF-A945-A2A7C2983AF9}" type="slidenum">
              <a:rPr lang="en-US" smtClean="0"/>
              <a:pPr/>
              <a:t>‹#›</a:t>
            </a:fld>
            <a:endParaRPr lang="en-US" dirty="0"/>
          </a:p>
        </p:txBody>
      </p:sp>
    </p:spTree>
    <p:extLst>
      <p:ext uri="{BB962C8B-B14F-4D97-AF65-F5344CB8AC3E}">
        <p14:creationId xmlns:p14="http://schemas.microsoft.com/office/powerpoint/2010/main" val="160805032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365125"/>
            <a:ext cx="10515600" cy="1325563"/>
          </a:xfrm>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a:cxnSpLocks/>
          </p:cNvCxnSpPr>
          <p:nvPr userDrawn="1"/>
        </p:nvCxnSpPr>
        <p:spPr>
          <a:xfrm>
            <a:off x="895970" y="3017010"/>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210485" y="3017010"/>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9525000" y="3017010"/>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2.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3E30A8-0D9C-47BB-8249-8A2EEEFC72DD}"/>
              </a:ext>
            </a:extLst>
          </p:cNvPr>
          <p:cNvSpPr>
            <a:spLocks noGrp="1"/>
          </p:cNvSpPr>
          <p:nvPr>
            <p:ph type="title"/>
          </p:nvPr>
        </p:nvSpPr>
        <p:spPr>
          <a:xfrm>
            <a:off x="649224" y="365124"/>
            <a:ext cx="10552176" cy="1499616"/>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2FE93687-61FE-460F-A66F-4DF17994F394}"/>
              </a:ext>
            </a:extLst>
          </p:cNvPr>
          <p:cNvSpPr>
            <a:spLocks noGrp="1"/>
          </p:cNvSpPr>
          <p:nvPr>
            <p:ph type="body" idx="1"/>
          </p:nvPr>
        </p:nvSpPr>
        <p:spPr>
          <a:xfrm>
            <a:off x="649224" y="1984248"/>
            <a:ext cx="10552176" cy="419709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DAEE1FFB-7673-4E75-9B5C-5572E2B0683B}"/>
              </a:ext>
            </a:extLst>
          </p:cNvPr>
          <p:cNvSpPr>
            <a:spLocks noGrp="1"/>
          </p:cNvSpPr>
          <p:nvPr>
            <p:ph type="dt" sz="half" idx="2"/>
          </p:nvPr>
        </p:nvSpPr>
        <p:spPr>
          <a:xfrm>
            <a:off x="7013448" y="6355080"/>
            <a:ext cx="4352544" cy="365125"/>
          </a:xfrm>
          <a:prstGeom prst="rect">
            <a:avLst/>
          </a:prstGeom>
        </p:spPr>
        <p:txBody>
          <a:bodyPr vert="horz" lIns="91440" tIns="45720" rIns="91440" bIns="45720" rtlCol="0" anchor="ctr"/>
          <a:lstStyle>
            <a:lvl1pPr algn="r">
              <a:defRPr sz="1050">
                <a:solidFill>
                  <a:schemeClr val="tx1"/>
                </a:solidFill>
              </a:defRPr>
            </a:lvl1pPr>
          </a:lstStyle>
          <a:p>
            <a:r>
              <a:rPr lang="en-US" dirty="0"/>
              <a:t>20XX</a:t>
            </a:r>
          </a:p>
        </p:txBody>
      </p:sp>
      <p:sp>
        <p:nvSpPr>
          <p:cNvPr id="5" name="Footer Placeholder 4">
            <a:extLst>
              <a:ext uri="{FF2B5EF4-FFF2-40B4-BE49-F238E27FC236}">
                <a16:creationId xmlns:a16="http://schemas.microsoft.com/office/drawing/2014/main" id="{66C4B9AF-F93C-43E8-8E68-3B700825CE91}"/>
              </a:ext>
            </a:extLst>
          </p:cNvPr>
          <p:cNvSpPr>
            <a:spLocks noGrp="1"/>
          </p:cNvSpPr>
          <p:nvPr>
            <p:ph type="ftr" sz="quarter" idx="3"/>
          </p:nvPr>
        </p:nvSpPr>
        <p:spPr>
          <a:xfrm>
            <a:off x="201168" y="6356350"/>
            <a:ext cx="4837176" cy="365125"/>
          </a:xfrm>
          <a:prstGeom prst="rect">
            <a:avLst/>
          </a:prstGeom>
        </p:spPr>
        <p:txBody>
          <a:bodyPr vert="horz" lIns="91440" tIns="45720" rIns="91440" bIns="45720" rtlCol="0" anchor="ctr"/>
          <a:lstStyle>
            <a:lvl1pPr algn="l">
              <a:defRPr sz="1050">
                <a:solidFill>
                  <a:schemeClr val="tx1"/>
                </a:solidFill>
              </a:defRPr>
            </a:lvl1pPr>
          </a:lstStyle>
          <a:p>
            <a:r>
              <a:rPr lang="en-US" sz="1050" dirty="0"/>
              <a:t>Presentation title</a:t>
            </a:r>
          </a:p>
        </p:txBody>
      </p:sp>
      <p:sp>
        <p:nvSpPr>
          <p:cNvPr id="6" name="Slide Number Placeholder 5">
            <a:extLst>
              <a:ext uri="{FF2B5EF4-FFF2-40B4-BE49-F238E27FC236}">
                <a16:creationId xmlns:a16="http://schemas.microsoft.com/office/drawing/2014/main" id="{9CD739F7-0AE5-4677-8957-9961D67C18E5}"/>
              </a:ext>
            </a:extLst>
          </p:cNvPr>
          <p:cNvSpPr>
            <a:spLocks noGrp="1"/>
          </p:cNvSpPr>
          <p:nvPr>
            <p:ph type="sldNum" sz="quarter" idx="4"/>
          </p:nvPr>
        </p:nvSpPr>
        <p:spPr>
          <a:xfrm>
            <a:off x="11365992" y="6356350"/>
            <a:ext cx="630936" cy="365125"/>
          </a:xfrm>
          <a:prstGeom prst="rect">
            <a:avLst/>
          </a:prstGeom>
        </p:spPr>
        <p:txBody>
          <a:bodyPr vert="horz" lIns="91440" tIns="45720" rIns="91440" bIns="45720" rtlCol="0" anchor="ctr"/>
          <a:lstStyle>
            <a:lvl1pPr algn="r">
              <a:defRPr sz="1050">
                <a:solidFill>
                  <a:schemeClr val="tx1"/>
                </a:solidFill>
              </a:defRPr>
            </a:lvl1pPr>
          </a:lstStyle>
          <a:p>
            <a:fld id="{0D4885A8-DDA8-4FCF-AB25-DA8F78EC7557}" type="slidenum">
              <a:rPr lang="en-US" smtClean="0"/>
              <a:pPr/>
              <a:t>‹#›</a:t>
            </a:fld>
            <a:endParaRPr lang="en-US" dirty="0"/>
          </a:p>
        </p:txBody>
      </p:sp>
    </p:spTree>
    <p:extLst>
      <p:ext uri="{BB962C8B-B14F-4D97-AF65-F5344CB8AC3E}">
        <p14:creationId xmlns:p14="http://schemas.microsoft.com/office/powerpoint/2010/main" val="2597336161"/>
      </p:ext>
    </p:extLst>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 id="2147483705" r:id="rId12"/>
  </p:sldLayoutIdLst>
  <p:hf hdr="0"/>
  <p:txStyles>
    <p:titleStyle>
      <a:lvl1pPr algn="l" defTabSz="914400" rtl="0" eaLnBrk="1" latinLnBrk="0" hangingPunct="1">
        <a:lnSpc>
          <a:spcPct val="90000"/>
        </a:lnSpc>
        <a:spcBef>
          <a:spcPct val="0"/>
        </a:spcBef>
        <a:buNone/>
        <a:defRPr sz="4800" b="1" kern="1200" spc="-40" baseline="0">
          <a:solidFill>
            <a:schemeClr val="accent1"/>
          </a:solidFill>
          <a:latin typeface="+mj-lt"/>
          <a:ea typeface="+mj-ea"/>
          <a:cs typeface="+mj-cs"/>
        </a:defRPr>
      </a:lvl1pPr>
    </p:titleStyle>
    <p:bodyStyle>
      <a:lvl1pPr marL="228600" indent="-228600" algn="l" defTabSz="914400" rtl="0" eaLnBrk="1" latinLnBrk="0" hangingPunct="1">
        <a:lnSpc>
          <a:spcPct val="110000"/>
        </a:lnSpc>
        <a:spcBef>
          <a:spcPts val="1000"/>
        </a:spcBef>
        <a:buFont typeface="Arial" panose="020B0604020202020204" pitchFamily="34" charset="0"/>
        <a:buChar char="•"/>
        <a:defRPr sz="2400" kern="1200" spc="-20" baseline="0">
          <a:solidFill>
            <a:schemeClr val="tx1"/>
          </a:solidFill>
          <a:latin typeface="+mn-lt"/>
          <a:ea typeface="+mn-ea"/>
          <a:cs typeface="+mn-cs"/>
        </a:defRPr>
      </a:lvl1pPr>
      <a:lvl2pPr marL="685800" indent="-228600" algn="l" defTabSz="914400" rtl="0" eaLnBrk="1" latinLnBrk="0" hangingPunct="1">
        <a:lnSpc>
          <a:spcPct val="110000"/>
        </a:lnSpc>
        <a:spcBef>
          <a:spcPts val="500"/>
        </a:spcBef>
        <a:buFont typeface="Arial" panose="020B0604020202020204" pitchFamily="34" charset="0"/>
        <a:buChar char="•"/>
        <a:defRPr sz="2000" kern="1200" spc="-20" baseline="0">
          <a:solidFill>
            <a:schemeClr val="tx1"/>
          </a:solidFill>
          <a:latin typeface="+mn-lt"/>
          <a:ea typeface="+mn-ea"/>
          <a:cs typeface="+mn-cs"/>
        </a:defRPr>
      </a:lvl2pPr>
      <a:lvl3pPr marL="1143000" indent="-228600" algn="l" defTabSz="914400" rtl="0" eaLnBrk="1" latinLnBrk="0" hangingPunct="1">
        <a:lnSpc>
          <a:spcPct val="110000"/>
        </a:lnSpc>
        <a:spcBef>
          <a:spcPts val="500"/>
        </a:spcBef>
        <a:buFont typeface="Arial" panose="020B0604020202020204" pitchFamily="34" charset="0"/>
        <a:buChar char="•"/>
        <a:defRPr sz="1800" kern="1200" spc="-20" baseline="0">
          <a:solidFill>
            <a:schemeClr val="tx1"/>
          </a:solidFill>
          <a:latin typeface="+mn-lt"/>
          <a:ea typeface="+mn-ea"/>
          <a:cs typeface="+mn-cs"/>
        </a:defRPr>
      </a:lvl3pPr>
      <a:lvl4pPr marL="1600200" indent="-228600" algn="l" defTabSz="914400" rtl="0" eaLnBrk="1" latinLnBrk="0" hangingPunct="1">
        <a:lnSpc>
          <a:spcPct val="110000"/>
        </a:lnSpc>
        <a:spcBef>
          <a:spcPts val="500"/>
        </a:spcBef>
        <a:buFont typeface="Arial" panose="020B0604020202020204" pitchFamily="34" charset="0"/>
        <a:buChar char="•"/>
        <a:defRPr sz="1600" kern="1200" spc="-20" baseline="0">
          <a:solidFill>
            <a:schemeClr val="tx1"/>
          </a:solidFill>
          <a:latin typeface="+mn-lt"/>
          <a:ea typeface="+mn-ea"/>
          <a:cs typeface="+mn-cs"/>
        </a:defRPr>
      </a:lvl4pPr>
      <a:lvl5pPr marL="2057400" indent="-228600" algn="l" defTabSz="914400" rtl="0" eaLnBrk="1" latinLnBrk="0" hangingPunct="1">
        <a:lnSpc>
          <a:spcPct val="110000"/>
        </a:lnSpc>
        <a:spcBef>
          <a:spcPts val="500"/>
        </a:spcBef>
        <a:buFont typeface="Arial" panose="020B0604020202020204" pitchFamily="34" charset="0"/>
        <a:buChar char="•"/>
        <a:defRPr sz="1600" kern="1200" spc="-2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xml"/><Relationship Id="rId1" Type="http://schemas.openxmlformats.org/officeDocument/2006/relationships/slideLayout" Target="../slideLayouts/slideLayout22.xml"/><Relationship Id="rId5" Type="http://schemas.openxmlformats.org/officeDocument/2006/relationships/image" Target="../media/image7.svg"/><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1.xml"/><Relationship Id="rId1" Type="http://schemas.openxmlformats.org/officeDocument/2006/relationships/slideLayout" Target="../slideLayouts/slideLayout22.xml"/><Relationship Id="rId5" Type="http://schemas.openxmlformats.org/officeDocument/2006/relationships/chart" Target="../charts/chart5.xml"/><Relationship Id="rId4" Type="http://schemas.openxmlformats.org/officeDocument/2006/relationships/chart" Target="../charts/chart4.xml"/></Relationships>
</file>

<file path=ppt/slides/_rels/slide13.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svg"/><Relationship Id="rId2" Type="http://schemas.openxmlformats.org/officeDocument/2006/relationships/notesSlide" Target="../notesSlides/notesSlide12.xml"/><Relationship Id="rId1" Type="http://schemas.openxmlformats.org/officeDocument/2006/relationships/slideLayout" Target="../slideLayouts/slideLayout22.xml"/><Relationship Id="rId6" Type="http://schemas.openxmlformats.org/officeDocument/2006/relationships/image" Target="../media/image11.png"/><Relationship Id="rId5" Type="http://schemas.openxmlformats.org/officeDocument/2006/relationships/image" Target="../media/image10.sv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4.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5.xml"/><Relationship Id="rId1" Type="http://schemas.openxmlformats.org/officeDocument/2006/relationships/slideLayout" Target="../slideLayouts/slideLayout6.xml"/><Relationship Id="rId5" Type="http://schemas.openxmlformats.org/officeDocument/2006/relationships/image" Target="../media/image16.svg"/><Relationship Id="rId4" Type="http://schemas.openxmlformats.org/officeDocument/2006/relationships/image" Target="../media/image15.png"/></Relationships>
</file>

<file path=ppt/slides/_rels/slide17.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notesSlide" Target="../notesSlides/notesSlide16.xml"/><Relationship Id="rId1" Type="http://schemas.openxmlformats.org/officeDocument/2006/relationships/slideLayout" Target="../slideLayouts/slideLayout8.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video" Target="../media/media1.mov"/><Relationship Id="rId1" Type="http://schemas.microsoft.com/office/2007/relationships/media" Target="../media/media1.mov"/><Relationship Id="rId4" Type="http://schemas.openxmlformats.org/officeDocument/2006/relationships/image" Target="../media/image1.png"/></Relationships>
</file>

<file path=ppt/slides/_rels/slide20.xml.rels><?xml version="1.0" encoding="UTF-8" standalone="yes"?>
<Relationships xmlns="http://schemas.openxmlformats.org/package/2006/relationships"><Relationship Id="rId8" Type="http://schemas.openxmlformats.org/officeDocument/2006/relationships/diagramData" Target="../diagrams/data2.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notesSlide" Target="../notesSlides/notesSlide19.xml"/><Relationship Id="rId1" Type="http://schemas.openxmlformats.org/officeDocument/2006/relationships/slideLayout" Target="../slideLayouts/slideLayout14.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2.xml"/><Relationship Id="rId1" Type="http://schemas.openxmlformats.org/officeDocument/2006/relationships/slideLayout" Target="../slideLayouts/slideLayout6.xml"/><Relationship Id="rId5" Type="http://schemas.openxmlformats.org/officeDocument/2006/relationships/image" Target="../media/image25.jpg"/><Relationship Id="rId4" Type="http://schemas.openxmlformats.org/officeDocument/2006/relationships/image" Target="../media/image16.svg"/></Relationships>
</file>

<file path=ppt/slides/_rels/slide24.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23.xml"/><Relationship Id="rId1" Type="http://schemas.openxmlformats.org/officeDocument/2006/relationships/slideLayout" Target="../slideLayouts/slideLayout9.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6.png"/><Relationship Id="rId7" Type="http://schemas.openxmlformats.org/officeDocument/2006/relationships/image" Target="../media/image38.png"/><Relationship Id="rId2" Type="http://schemas.openxmlformats.org/officeDocument/2006/relationships/notesSlide" Target="../notesSlides/notesSlide30.xml"/><Relationship Id="rId1" Type="http://schemas.openxmlformats.org/officeDocument/2006/relationships/slideLayout" Target="../slideLayouts/slideLayout9.xml"/><Relationship Id="rId6" Type="http://schemas.openxmlformats.org/officeDocument/2006/relationships/image" Target="../media/image10.svg"/><Relationship Id="rId5" Type="http://schemas.openxmlformats.org/officeDocument/2006/relationships/image" Target="../media/image9.png"/><Relationship Id="rId10" Type="http://schemas.openxmlformats.org/officeDocument/2006/relationships/image" Target="../media/image41.svg"/><Relationship Id="rId4" Type="http://schemas.openxmlformats.org/officeDocument/2006/relationships/image" Target="../media/image37.svg"/><Relationship Id="rId9" Type="http://schemas.openxmlformats.org/officeDocument/2006/relationships/image" Target="../media/image40.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36.xml"/><Relationship Id="rId1" Type="http://schemas.openxmlformats.org/officeDocument/2006/relationships/slideLayout" Target="../slideLayouts/slideLayout1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41.xml"/><Relationship Id="rId1" Type="http://schemas.openxmlformats.org/officeDocument/2006/relationships/slideLayout" Target="../slideLayouts/slideLayout23.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43.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42.xml"/><Relationship Id="rId1" Type="http://schemas.openxmlformats.org/officeDocument/2006/relationships/slideLayout" Target="../slideLayouts/slideLayout23.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44.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44.png"/><Relationship Id="rId7" Type="http://schemas.openxmlformats.org/officeDocument/2006/relationships/image" Target="../media/image48.png"/><Relationship Id="rId2" Type="http://schemas.openxmlformats.org/officeDocument/2006/relationships/notesSlide" Target="../notesSlides/notesSlide4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46.png"/><Relationship Id="rId10" Type="http://schemas.openxmlformats.org/officeDocument/2006/relationships/image" Target="../media/image51.svg"/><Relationship Id="rId4" Type="http://schemas.openxmlformats.org/officeDocument/2006/relationships/image" Target="../media/image45.svg"/><Relationship Id="rId9" Type="http://schemas.openxmlformats.org/officeDocument/2006/relationships/image" Target="../media/image50.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xml"/><Relationship Id="rId1" Type="http://schemas.openxmlformats.org/officeDocument/2006/relationships/slideLayout" Target="../slideLayouts/slideLayout19.xml"/><Relationship Id="rId5" Type="http://schemas.openxmlformats.org/officeDocument/2006/relationships/image" Target="../media/image4.jpg"/><Relationship Id="rId4" Type="http://schemas.openxmlformats.org/officeDocument/2006/relationships/chart" Target="../charts/char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a:normAutofit fontScale="90000"/>
          </a:bodyPr>
          <a:lstStyle/>
          <a:p>
            <a:r>
              <a:rPr lang="en-US" dirty="0"/>
              <a:t>Master Plan for Aging kings and Tulare Counties</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483864"/>
            <a:ext cx="4379976" cy="933900"/>
          </a:xfrm>
        </p:spPr>
        <p:txBody>
          <a:bodyPr>
            <a:normAutofit lnSpcReduction="10000"/>
          </a:bodyPr>
          <a:lstStyle/>
          <a:p>
            <a:r>
              <a:rPr lang="en-US" i="0" dirty="0">
                <a:effectLst/>
              </a:rPr>
              <a:t>The Kings/Tulare Master Plan for Aging Advisory Committee</a:t>
            </a:r>
          </a:p>
          <a:p>
            <a:r>
              <a:rPr lang="en-US" dirty="0"/>
              <a:t>October 19, 2023</a:t>
            </a:r>
            <a:endParaRPr lang="en-US" i="0" dirty="0">
              <a:effectLst/>
            </a:endParaRP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a:normAutofit/>
          </a:bodyPr>
          <a:lstStyle/>
          <a:p>
            <a:r>
              <a:rPr lang="en-US" dirty="0"/>
              <a:t>Concerns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692431"/>
            <a:ext cx="3657600" cy="365760"/>
          </a:xfrm>
        </p:spPr>
        <p:txBody>
          <a:bodyPr>
            <a:noAutofit/>
          </a:bodyPr>
          <a:lstStyle/>
          <a:p>
            <a:r>
              <a:rPr lang="en-US" dirty="0">
                <a:solidFill>
                  <a:schemeClr val="tx1"/>
                </a:solidFill>
              </a:rPr>
              <a:t>KNOWLEDGE GAP</a:t>
            </a:r>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101501"/>
            <a:ext cx="3657600" cy="1188720"/>
          </a:xfrm>
        </p:spPr>
        <p:txBody>
          <a:bodyPr vert="horz" lIns="91440" tIns="45720" rIns="91440" bIns="45720" rtlCol="0" anchor="t">
            <a:normAutofit/>
          </a:bodyPr>
          <a:lstStyle/>
          <a:p>
            <a:r>
              <a:rPr lang="en-US" dirty="0"/>
              <a:t>Many older adults are not aware of existing services and programs. They experience barriers, such as rurality, ESL, and lack of tech knowledge in accessing services. </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849264" y="3418669"/>
            <a:ext cx="3657600" cy="365760"/>
          </a:xfrm>
        </p:spPr>
        <p:txBody>
          <a:bodyPr>
            <a:noAutofit/>
          </a:bodyPr>
          <a:lstStyle/>
          <a:p>
            <a:r>
              <a:rPr lang="en-US" dirty="0">
                <a:solidFill>
                  <a:schemeClr val="tx1"/>
                </a:solidFill>
              </a:rPr>
              <a:t>CAREGIVING &amp; MEMORY LOSS</a:t>
            </a:r>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849264" y="3827739"/>
            <a:ext cx="3657600" cy="1188720"/>
          </a:xfrm>
        </p:spPr>
        <p:txBody>
          <a:bodyPr>
            <a:normAutofit/>
          </a:bodyPr>
          <a:lstStyle/>
          <a:p>
            <a:r>
              <a:rPr lang="en-US" dirty="0"/>
              <a:t>As more people are aging, physical and health limitations become more common. families are increasingly stepping into the role of caring and need ongoing support.  </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22"/>
          </p:nvPr>
        </p:nvSpPr>
        <p:spPr>
          <a:xfrm>
            <a:off x="869312" y="5123140"/>
            <a:ext cx="3657600" cy="365760"/>
          </a:xfrm>
        </p:spPr>
        <p:txBody>
          <a:bodyPr>
            <a:noAutofit/>
          </a:bodyPr>
          <a:lstStyle/>
          <a:p>
            <a:r>
              <a:rPr lang="en-US" dirty="0">
                <a:solidFill>
                  <a:schemeClr val="tx1"/>
                </a:solidFill>
              </a:rPr>
              <a:t>HOUSING INSECURITY</a:t>
            </a:r>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21"/>
          </p:nvPr>
        </p:nvSpPr>
        <p:spPr>
          <a:xfrm>
            <a:off x="869312" y="5532209"/>
            <a:ext cx="3657600" cy="960665"/>
          </a:xfrm>
        </p:spPr>
        <p:txBody>
          <a:bodyPr>
            <a:normAutofit fontScale="92500"/>
          </a:bodyPr>
          <a:lstStyle/>
          <a:p>
            <a:r>
              <a:rPr lang="en-US" dirty="0"/>
              <a:t>Affordable housing, affordable assisted living, and home modifications are needed to help older adults age with choice and dignity.</a:t>
            </a:r>
          </a:p>
        </p:txBody>
      </p:sp>
      <p:sp>
        <p:nvSpPr>
          <p:cNvPr id="19" name="Text Placeholder 18">
            <a:extLst>
              <a:ext uri="{FF2B5EF4-FFF2-40B4-BE49-F238E27FC236}">
                <a16:creationId xmlns:a16="http://schemas.microsoft.com/office/drawing/2014/main" id="{4B8BE8D6-18EB-4262-B841-22EEAC0B54F3}"/>
              </a:ext>
            </a:extLst>
          </p:cNvPr>
          <p:cNvSpPr>
            <a:spLocks noGrp="1"/>
          </p:cNvSpPr>
          <p:nvPr>
            <p:ph type="body" sz="quarter" idx="18"/>
          </p:nvPr>
        </p:nvSpPr>
        <p:spPr>
          <a:xfrm>
            <a:off x="4940020" y="1688419"/>
            <a:ext cx="3657600" cy="365760"/>
          </a:xfrm>
        </p:spPr>
        <p:txBody>
          <a:bodyPr>
            <a:noAutofit/>
          </a:bodyPr>
          <a:lstStyle/>
          <a:p>
            <a:r>
              <a:rPr lang="en-US" dirty="0">
                <a:solidFill>
                  <a:schemeClr val="tx1"/>
                </a:solidFill>
              </a:rPr>
              <a:t>FOOD INSECURITY</a:t>
            </a:r>
          </a:p>
        </p:txBody>
      </p:sp>
      <p:sp>
        <p:nvSpPr>
          <p:cNvPr id="18" name="Text Placeholder 17">
            <a:extLst>
              <a:ext uri="{FF2B5EF4-FFF2-40B4-BE49-F238E27FC236}">
                <a16:creationId xmlns:a16="http://schemas.microsoft.com/office/drawing/2014/main" id="{C9A7EEBF-BEE2-4555-B5EC-E6F42DCABC49}"/>
              </a:ext>
            </a:extLst>
          </p:cNvPr>
          <p:cNvSpPr>
            <a:spLocks noGrp="1"/>
          </p:cNvSpPr>
          <p:nvPr>
            <p:ph type="body" sz="quarter" idx="17"/>
          </p:nvPr>
        </p:nvSpPr>
        <p:spPr>
          <a:xfrm>
            <a:off x="4940020" y="2097489"/>
            <a:ext cx="3657600" cy="1188720"/>
          </a:xfrm>
        </p:spPr>
        <p:txBody>
          <a:bodyPr/>
          <a:lstStyle/>
          <a:p>
            <a:r>
              <a:rPr lang="en-US" dirty="0"/>
              <a:t>Financial insecurity, physical limitations, rurality, and lack of transportation are several challenges that can create food insecurity.</a:t>
            </a:r>
          </a:p>
        </p:txBody>
      </p:sp>
      <p:sp>
        <p:nvSpPr>
          <p:cNvPr id="21" name="Text Placeholder 20">
            <a:extLst>
              <a:ext uri="{FF2B5EF4-FFF2-40B4-BE49-F238E27FC236}">
                <a16:creationId xmlns:a16="http://schemas.microsoft.com/office/drawing/2014/main" id="{09DC85FC-A5F4-4451-8D72-37B64A3F5EA0}"/>
              </a:ext>
            </a:extLst>
          </p:cNvPr>
          <p:cNvSpPr>
            <a:spLocks noGrp="1"/>
          </p:cNvSpPr>
          <p:nvPr>
            <p:ph type="body" sz="quarter" idx="20"/>
          </p:nvPr>
        </p:nvSpPr>
        <p:spPr>
          <a:xfrm>
            <a:off x="4948036" y="3414657"/>
            <a:ext cx="3657600" cy="365760"/>
          </a:xfrm>
        </p:spPr>
        <p:txBody>
          <a:bodyPr>
            <a:noAutofit/>
          </a:bodyPr>
          <a:lstStyle/>
          <a:p>
            <a:r>
              <a:rPr lang="en-US" dirty="0">
                <a:solidFill>
                  <a:schemeClr val="tx1"/>
                </a:solidFill>
              </a:rPr>
              <a:t>TRANSPORTATION</a:t>
            </a:r>
          </a:p>
        </p:txBody>
      </p:sp>
      <p:sp>
        <p:nvSpPr>
          <p:cNvPr id="82" name="Text Placeholder 81">
            <a:extLst>
              <a:ext uri="{FF2B5EF4-FFF2-40B4-BE49-F238E27FC236}">
                <a16:creationId xmlns:a16="http://schemas.microsoft.com/office/drawing/2014/main" id="{D9EC4812-61EE-48AF-8719-45C60242611A}"/>
              </a:ext>
            </a:extLst>
          </p:cNvPr>
          <p:cNvSpPr>
            <a:spLocks noGrp="1"/>
          </p:cNvSpPr>
          <p:nvPr>
            <p:ph type="body" sz="quarter" idx="19"/>
          </p:nvPr>
        </p:nvSpPr>
        <p:spPr>
          <a:xfrm>
            <a:off x="4948036" y="3823727"/>
            <a:ext cx="3657600" cy="1188720"/>
          </a:xfrm>
        </p:spPr>
        <p:txBody>
          <a:bodyPr/>
          <a:lstStyle/>
          <a:p>
            <a:r>
              <a:rPr lang="en-US" dirty="0"/>
              <a:t>Existing public and private transportation systems may not be best configured to meet the needs of older adults.</a:t>
            </a:r>
          </a:p>
        </p:txBody>
      </p:sp>
      <p:sp>
        <p:nvSpPr>
          <p:cNvPr id="55" name="Date Placeholder 54">
            <a:extLst>
              <a:ext uri="{FF2B5EF4-FFF2-40B4-BE49-F238E27FC236}">
                <a16:creationId xmlns:a16="http://schemas.microsoft.com/office/drawing/2014/main" id="{C1F1F924-C1EC-4BB5-8224-376BC2BB69C9}"/>
              </a:ext>
            </a:extLst>
          </p:cNvPr>
          <p:cNvSpPr>
            <a:spLocks noGrp="1"/>
          </p:cNvSpPr>
          <p:nvPr>
            <p:ph type="dt" sz="half" idx="10"/>
          </p:nvPr>
        </p:nvSpPr>
        <p:spPr>
          <a:xfrm>
            <a:off x="838200" y="6356350"/>
            <a:ext cx="2743200" cy="365125"/>
          </a:xfrm>
        </p:spPr>
        <p:txBody>
          <a:bodyPr/>
          <a:lstStyle/>
          <a:p>
            <a:r>
              <a:rPr lang="en-US" dirty="0"/>
              <a:t>10/19/2023</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10</a:t>
            </a:fld>
            <a:endParaRPr lang="en-US" dirty="0"/>
          </a:p>
        </p:txBody>
      </p:sp>
    </p:spTree>
    <p:extLst>
      <p:ext uri="{BB962C8B-B14F-4D97-AF65-F5344CB8AC3E}">
        <p14:creationId xmlns:p14="http://schemas.microsoft.com/office/powerpoint/2010/main" val="7316418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25DB63-9CF1-C2F4-71DF-2CAA0D857071}"/>
              </a:ext>
            </a:extLst>
          </p:cNvPr>
          <p:cNvSpPr>
            <a:spLocks noGrp="1"/>
          </p:cNvSpPr>
          <p:nvPr>
            <p:ph type="title"/>
          </p:nvPr>
        </p:nvSpPr>
        <p:spPr/>
        <p:txBody>
          <a:bodyPr/>
          <a:lstStyle/>
          <a:p>
            <a:r>
              <a:rPr lang="en-US" dirty="0"/>
              <a:t>Who did we interview?</a:t>
            </a:r>
          </a:p>
        </p:txBody>
      </p:sp>
      <p:graphicFrame>
        <p:nvGraphicFramePr>
          <p:cNvPr id="8" name="Table 8">
            <a:extLst>
              <a:ext uri="{FF2B5EF4-FFF2-40B4-BE49-F238E27FC236}">
                <a16:creationId xmlns:a16="http://schemas.microsoft.com/office/drawing/2014/main" id="{E5B1A957-B8A3-F971-5511-1260677ADF5E}"/>
              </a:ext>
            </a:extLst>
          </p:cNvPr>
          <p:cNvGraphicFramePr>
            <a:graphicFrameLocks noGrp="1"/>
          </p:cNvGraphicFramePr>
          <p:nvPr>
            <p:ph sz="half" idx="2"/>
            <p:extLst>
              <p:ext uri="{D42A27DB-BD31-4B8C-83A1-F6EECF244321}">
                <p14:modId xmlns:p14="http://schemas.microsoft.com/office/powerpoint/2010/main" val="3860905912"/>
              </p:ext>
            </p:extLst>
          </p:nvPr>
        </p:nvGraphicFramePr>
        <p:xfrm>
          <a:off x="607613" y="1859734"/>
          <a:ext cx="5181600" cy="1854200"/>
        </p:xfrm>
        <a:graphic>
          <a:graphicData uri="http://schemas.openxmlformats.org/drawingml/2006/table">
            <a:tbl>
              <a:tblPr firstRow="1" bandRow="1">
                <a:tableStyleId>{5C22544A-7EE6-4342-B048-85BDC9FD1C3A}</a:tableStyleId>
              </a:tblPr>
              <a:tblGrid>
                <a:gridCol w="2590800">
                  <a:extLst>
                    <a:ext uri="{9D8B030D-6E8A-4147-A177-3AD203B41FA5}">
                      <a16:colId xmlns:a16="http://schemas.microsoft.com/office/drawing/2014/main" val="3149429907"/>
                    </a:ext>
                  </a:extLst>
                </a:gridCol>
                <a:gridCol w="2590800">
                  <a:extLst>
                    <a:ext uri="{9D8B030D-6E8A-4147-A177-3AD203B41FA5}">
                      <a16:colId xmlns:a16="http://schemas.microsoft.com/office/drawing/2014/main" val="4209198072"/>
                    </a:ext>
                  </a:extLst>
                </a:gridCol>
              </a:tblGrid>
              <a:tr h="370840">
                <a:tc>
                  <a:txBody>
                    <a:bodyPr/>
                    <a:lstStyle/>
                    <a:p>
                      <a:r>
                        <a:rPr lang="en-US" dirty="0"/>
                        <a:t>Ages</a:t>
                      </a:r>
                    </a:p>
                  </a:txBody>
                  <a:tcPr/>
                </a:tc>
                <a:tc>
                  <a:txBody>
                    <a:bodyPr/>
                    <a:lstStyle/>
                    <a:p>
                      <a:r>
                        <a:rPr lang="en-US" dirty="0"/>
                        <a:t>Percent</a:t>
                      </a:r>
                    </a:p>
                  </a:txBody>
                  <a:tcPr/>
                </a:tc>
                <a:extLst>
                  <a:ext uri="{0D108BD9-81ED-4DB2-BD59-A6C34878D82A}">
                    <a16:rowId xmlns:a16="http://schemas.microsoft.com/office/drawing/2014/main" val="3674644711"/>
                  </a:ext>
                </a:extLst>
              </a:tr>
              <a:tr h="370840">
                <a:tc>
                  <a:txBody>
                    <a:bodyPr/>
                    <a:lstStyle/>
                    <a:p>
                      <a:r>
                        <a:rPr lang="en-US" sz="1800" b="0" i="0" u="none" strike="noStrike" kern="1200" dirty="0">
                          <a:solidFill>
                            <a:srgbClr val="000000"/>
                          </a:solidFill>
                          <a:effectLst/>
                          <a:latin typeface="Avenir Next LT Pro" panose="020B0504020202020204" pitchFamily="34" charset="0"/>
                        </a:rPr>
                        <a:t>34 – 59</a:t>
                      </a:r>
                      <a:endParaRPr lang="en-US" dirty="0"/>
                    </a:p>
                  </a:txBody>
                  <a:tcPr/>
                </a:tc>
                <a:tc>
                  <a:txBody>
                    <a:bodyPr/>
                    <a:lstStyle/>
                    <a:p>
                      <a:r>
                        <a:rPr lang="en-US" dirty="0"/>
                        <a:t>18</a:t>
                      </a:r>
                    </a:p>
                  </a:txBody>
                  <a:tcPr/>
                </a:tc>
                <a:extLst>
                  <a:ext uri="{0D108BD9-81ED-4DB2-BD59-A6C34878D82A}">
                    <a16:rowId xmlns:a16="http://schemas.microsoft.com/office/drawing/2014/main" val="1315714926"/>
                  </a:ext>
                </a:extLst>
              </a:tr>
              <a:tr h="370840">
                <a:tc>
                  <a:txBody>
                    <a:bodyPr/>
                    <a:lstStyle/>
                    <a:p>
                      <a:r>
                        <a:rPr lang="en-US" sz="1800" b="0" i="0" u="none" strike="noStrike" kern="1200" dirty="0">
                          <a:solidFill>
                            <a:srgbClr val="000000"/>
                          </a:solidFill>
                          <a:effectLst/>
                          <a:latin typeface="Avenir Next LT Pro" panose="020B0504020202020204" pitchFamily="34" charset="0"/>
                        </a:rPr>
                        <a:t>60 – 69</a:t>
                      </a:r>
                      <a:endParaRPr lang="en-US" dirty="0"/>
                    </a:p>
                  </a:txBody>
                  <a:tcPr/>
                </a:tc>
                <a:tc>
                  <a:txBody>
                    <a:bodyPr/>
                    <a:lstStyle/>
                    <a:p>
                      <a:r>
                        <a:rPr lang="en-US" dirty="0"/>
                        <a:t>27</a:t>
                      </a:r>
                    </a:p>
                  </a:txBody>
                  <a:tcPr/>
                </a:tc>
                <a:extLst>
                  <a:ext uri="{0D108BD9-81ED-4DB2-BD59-A6C34878D82A}">
                    <a16:rowId xmlns:a16="http://schemas.microsoft.com/office/drawing/2014/main" val="821795810"/>
                  </a:ext>
                </a:extLst>
              </a:tr>
              <a:tr h="370840">
                <a:tc>
                  <a:txBody>
                    <a:bodyPr/>
                    <a:lstStyle/>
                    <a:p>
                      <a:r>
                        <a:rPr lang="en-US" sz="1800" b="0" i="0" u="none" strike="noStrike" kern="1200" dirty="0">
                          <a:solidFill>
                            <a:srgbClr val="000000"/>
                          </a:solidFill>
                          <a:effectLst/>
                          <a:latin typeface="Avenir Next LT Pro" panose="020B0504020202020204" pitchFamily="34" charset="0"/>
                        </a:rPr>
                        <a:t>70 – 79</a:t>
                      </a:r>
                      <a:endParaRPr lang="en-US" dirty="0"/>
                    </a:p>
                  </a:txBody>
                  <a:tcPr/>
                </a:tc>
                <a:tc>
                  <a:txBody>
                    <a:bodyPr/>
                    <a:lstStyle/>
                    <a:p>
                      <a:r>
                        <a:rPr lang="en-US" dirty="0"/>
                        <a:t>39</a:t>
                      </a:r>
                    </a:p>
                  </a:txBody>
                  <a:tcPr/>
                </a:tc>
                <a:extLst>
                  <a:ext uri="{0D108BD9-81ED-4DB2-BD59-A6C34878D82A}">
                    <a16:rowId xmlns:a16="http://schemas.microsoft.com/office/drawing/2014/main" val="3714384094"/>
                  </a:ext>
                </a:extLst>
              </a:tr>
              <a:tr h="370840">
                <a:tc>
                  <a:txBody>
                    <a:bodyPr/>
                    <a:lstStyle/>
                    <a:p>
                      <a:r>
                        <a:rPr lang="en-US" sz="1800" b="0" i="0" u="none" strike="noStrike" kern="1200" dirty="0">
                          <a:solidFill>
                            <a:srgbClr val="000000"/>
                          </a:solidFill>
                          <a:effectLst/>
                          <a:latin typeface="Avenir Next LT Pro" panose="020B0504020202020204" pitchFamily="34" charset="0"/>
                        </a:rPr>
                        <a:t>80 – 90</a:t>
                      </a:r>
                      <a:endParaRPr lang="en-US" dirty="0"/>
                    </a:p>
                  </a:txBody>
                  <a:tcPr/>
                </a:tc>
                <a:tc>
                  <a:txBody>
                    <a:bodyPr/>
                    <a:lstStyle/>
                    <a:p>
                      <a:r>
                        <a:rPr lang="en-US" dirty="0"/>
                        <a:t>16</a:t>
                      </a:r>
                    </a:p>
                  </a:txBody>
                  <a:tcPr/>
                </a:tc>
                <a:extLst>
                  <a:ext uri="{0D108BD9-81ED-4DB2-BD59-A6C34878D82A}">
                    <a16:rowId xmlns:a16="http://schemas.microsoft.com/office/drawing/2014/main" val="906005142"/>
                  </a:ext>
                </a:extLst>
              </a:tr>
            </a:tbl>
          </a:graphicData>
        </a:graphic>
      </p:graphicFrame>
      <p:sp>
        <p:nvSpPr>
          <p:cNvPr id="5" name="Date Placeholder 4">
            <a:extLst>
              <a:ext uri="{FF2B5EF4-FFF2-40B4-BE49-F238E27FC236}">
                <a16:creationId xmlns:a16="http://schemas.microsoft.com/office/drawing/2014/main" id="{606DE5B7-1E9A-0421-532C-473809BFDC42}"/>
              </a:ext>
            </a:extLst>
          </p:cNvPr>
          <p:cNvSpPr>
            <a:spLocks noGrp="1"/>
          </p:cNvSpPr>
          <p:nvPr>
            <p:ph type="dt" sz="half" idx="10"/>
          </p:nvPr>
        </p:nvSpPr>
        <p:spPr/>
        <p:txBody>
          <a:bodyPr/>
          <a:lstStyle/>
          <a:p>
            <a:r>
              <a:rPr lang="en-US" dirty="0"/>
              <a:t>10/19/2023</a:t>
            </a:r>
          </a:p>
        </p:txBody>
      </p:sp>
      <p:sp>
        <p:nvSpPr>
          <p:cNvPr id="7" name="Slide Number Placeholder 6">
            <a:extLst>
              <a:ext uri="{FF2B5EF4-FFF2-40B4-BE49-F238E27FC236}">
                <a16:creationId xmlns:a16="http://schemas.microsoft.com/office/drawing/2014/main" id="{CF971E5C-AC37-7C24-CB77-F85C4CE39705}"/>
              </a:ext>
            </a:extLst>
          </p:cNvPr>
          <p:cNvSpPr>
            <a:spLocks noGrp="1"/>
          </p:cNvSpPr>
          <p:nvPr>
            <p:ph type="sldNum" sz="quarter" idx="12"/>
          </p:nvPr>
        </p:nvSpPr>
        <p:spPr/>
        <p:txBody>
          <a:bodyPr/>
          <a:lstStyle/>
          <a:p>
            <a:fld id="{B5CEABB6-07DC-46E8-9B57-56EC44A396E5}" type="slidenum">
              <a:rPr lang="en-US" smtClean="0"/>
              <a:t>11</a:t>
            </a:fld>
            <a:endParaRPr lang="en-US" dirty="0"/>
          </a:p>
        </p:txBody>
      </p:sp>
      <p:sp>
        <p:nvSpPr>
          <p:cNvPr id="11" name="TextBox 10">
            <a:extLst>
              <a:ext uri="{FF2B5EF4-FFF2-40B4-BE49-F238E27FC236}">
                <a16:creationId xmlns:a16="http://schemas.microsoft.com/office/drawing/2014/main" id="{21A2EBF8-B14A-383F-930E-820500AEED10}"/>
              </a:ext>
            </a:extLst>
          </p:cNvPr>
          <p:cNvSpPr txBox="1"/>
          <p:nvPr/>
        </p:nvSpPr>
        <p:spPr>
          <a:xfrm>
            <a:off x="2277224" y="4333104"/>
            <a:ext cx="2865783" cy="369332"/>
          </a:xfrm>
          <a:prstGeom prst="rect">
            <a:avLst/>
          </a:prstGeom>
          <a:noFill/>
        </p:spPr>
        <p:txBody>
          <a:bodyPr wrap="square" rtlCol="0">
            <a:spAutoFit/>
          </a:bodyPr>
          <a:lstStyle/>
          <a:p>
            <a:r>
              <a:rPr lang="en-US" dirty="0"/>
              <a:t>12% </a:t>
            </a:r>
          </a:p>
        </p:txBody>
      </p:sp>
      <p:sp>
        <p:nvSpPr>
          <p:cNvPr id="12" name="TextBox 11">
            <a:extLst>
              <a:ext uri="{FF2B5EF4-FFF2-40B4-BE49-F238E27FC236}">
                <a16:creationId xmlns:a16="http://schemas.microsoft.com/office/drawing/2014/main" id="{09EF84DB-BC7B-BEE8-24B8-248B91740335}"/>
              </a:ext>
            </a:extLst>
          </p:cNvPr>
          <p:cNvSpPr txBox="1"/>
          <p:nvPr/>
        </p:nvSpPr>
        <p:spPr>
          <a:xfrm>
            <a:off x="2207034" y="5426753"/>
            <a:ext cx="807720" cy="369332"/>
          </a:xfrm>
          <a:prstGeom prst="rect">
            <a:avLst/>
          </a:prstGeom>
          <a:noFill/>
        </p:spPr>
        <p:txBody>
          <a:bodyPr wrap="square" rtlCol="0">
            <a:spAutoFit/>
          </a:bodyPr>
          <a:lstStyle/>
          <a:p>
            <a:r>
              <a:rPr lang="en-US" dirty="0"/>
              <a:t>73% </a:t>
            </a:r>
          </a:p>
        </p:txBody>
      </p:sp>
      <p:graphicFrame>
        <p:nvGraphicFramePr>
          <p:cNvPr id="14" name="Table 8">
            <a:extLst>
              <a:ext uri="{FF2B5EF4-FFF2-40B4-BE49-F238E27FC236}">
                <a16:creationId xmlns:a16="http://schemas.microsoft.com/office/drawing/2014/main" id="{B77EEBAE-98AA-CCB4-CBB6-3EF74EB4BDE6}"/>
              </a:ext>
            </a:extLst>
          </p:cNvPr>
          <p:cNvGraphicFramePr>
            <a:graphicFrameLocks/>
          </p:cNvGraphicFramePr>
          <p:nvPr>
            <p:extLst>
              <p:ext uri="{D42A27DB-BD31-4B8C-83A1-F6EECF244321}">
                <p14:modId xmlns:p14="http://schemas.microsoft.com/office/powerpoint/2010/main" val="53952491"/>
              </p:ext>
            </p:extLst>
          </p:nvPr>
        </p:nvGraphicFramePr>
        <p:xfrm>
          <a:off x="6310024" y="1864814"/>
          <a:ext cx="5181600" cy="1849120"/>
        </p:xfrm>
        <a:graphic>
          <a:graphicData uri="http://schemas.openxmlformats.org/drawingml/2006/table">
            <a:tbl>
              <a:tblPr firstRow="1" bandRow="1">
                <a:tableStyleId>{5C22544A-7EE6-4342-B048-85BDC9FD1C3A}</a:tableStyleId>
              </a:tblPr>
              <a:tblGrid>
                <a:gridCol w="2590800">
                  <a:extLst>
                    <a:ext uri="{9D8B030D-6E8A-4147-A177-3AD203B41FA5}">
                      <a16:colId xmlns:a16="http://schemas.microsoft.com/office/drawing/2014/main" val="3149429907"/>
                    </a:ext>
                  </a:extLst>
                </a:gridCol>
                <a:gridCol w="2590800">
                  <a:extLst>
                    <a:ext uri="{9D8B030D-6E8A-4147-A177-3AD203B41FA5}">
                      <a16:colId xmlns:a16="http://schemas.microsoft.com/office/drawing/2014/main" val="4209198072"/>
                    </a:ext>
                  </a:extLst>
                </a:gridCol>
              </a:tblGrid>
              <a:tr h="0">
                <a:tc>
                  <a:txBody>
                    <a:bodyPr/>
                    <a:lstStyle/>
                    <a:p>
                      <a:r>
                        <a:rPr lang="en-US" dirty="0"/>
                        <a:t>Race/Ethnicity</a:t>
                      </a:r>
                    </a:p>
                  </a:txBody>
                  <a:tcPr/>
                </a:tc>
                <a:tc>
                  <a:txBody>
                    <a:bodyPr/>
                    <a:lstStyle/>
                    <a:p>
                      <a:r>
                        <a:rPr lang="en-US" dirty="0"/>
                        <a:t>Percent</a:t>
                      </a:r>
                    </a:p>
                  </a:txBody>
                  <a:tcPr/>
                </a:tc>
                <a:extLst>
                  <a:ext uri="{0D108BD9-81ED-4DB2-BD59-A6C34878D82A}">
                    <a16:rowId xmlns:a16="http://schemas.microsoft.com/office/drawing/2014/main" val="3674644711"/>
                  </a:ext>
                </a:extLst>
              </a:tr>
              <a:tr h="370840">
                <a:tc>
                  <a:txBody>
                    <a:bodyPr/>
                    <a:lstStyle/>
                    <a:p>
                      <a:r>
                        <a:rPr lang="en-US" sz="1800" b="0" i="0" u="none" strike="noStrike" kern="1200" dirty="0">
                          <a:solidFill>
                            <a:srgbClr val="000000"/>
                          </a:solidFill>
                          <a:effectLst/>
                          <a:latin typeface="Avenir Next LT Pro" panose="020B0504020202020204" pitchFamily="34" charset="0"/>
                        </a:rPr>
                        <a:t>Hispanic</a:t>
                      </a:r>
                      <a:endParaRPr lang="en-US" dirty="0"/>
                    </a:p>
                  </a:txBody>
                  <a:tcPr/>
                </a:tc>
                <a:tc>
                  <a:txBody>
                    <a:bodyPr/>
                    <a:lstStyle/>
                    <a:p>
                      <a:r>
                        <a:rPr lang="en-US" dirty="0"/>
                        <a:t>52</a:t>
                      </a:r>
                    </a:p>
                  </a:txBody>
                  <a:tcPr/>
                </a:tc>
                <a:extLst>
                  <a:ext uri="{0D108BD9-81ED-4DB2-BD59-A6C34878D82A}">
                    <a16:rowId xmlns:a16="http://schemas.microsoft.com/office/drawing/2014/main" val="1315714926"/>
                  </a:ext>
                </a:extLst>
              </a:tr>
              <a:tr h="370840">
                <a:tc>
                  <a:txBody>
                    <a:bodyPr/>
                    <a:lstStyle/>
                    <a:p>
                      <a:r>
                        <a:rPr lang="en-US" sz="1800" b="0" i="0" u="none" strike="noStrike" kern="1200" dirty="0">
                          <a:solidFill>
                            <a:srgbClr val="000000"/>
                          </a:solidFill>
                          <a:effectLst/>
                          <a:latin typeface="Avenir Next LT Pro" panose="020B0504020202020204" pitchFamily="34" charset="0"/>
                        </a:rPr>
                        <a:t>White (non-Hispanic)</a:t>
                      </a:r>
                    </a:p>
                  </a:txBody>
                  <a:tcPr/>
                </a:tc>
                <a:tc>
                  <a:txBody>
                    <a:bodyPr/>
                    <a:lstStyle/>
                    <a:p>
                      <a:r>
                        <a:rPr lang="en-US" dirty="0"/>
                        <a:t>41</a:t>
                      </a:r>
                    </a:p>
                  </a:txBody>
                  <a:tcPr/>
                </a:tc>
                <a:extLst>
                  <a:ext uri="{0D108BD9-81ED-4DB2-BD59-A6C34878D82A}">
                    <a16:rowId xmlns:a16="http://schemas.microsoft.com/office/drawing/2014/main" val="821795810"/>
                  </a:ext>
                </a:extLst>
              </a:tr>
              <a:tr h="370840">
                <a:tc>
                  <a:txBody>
                    <a:bodyPr/>
                    <a:lstStyle/>
                    <a:p>
                      <a:r>
                        <a:rPr lang="en-US" sz="1800" b="0" i="0" u="none" strike="noStrike" kern="1200" dirty="0">
                          <a:solidFill>
                            <a:srgbClr val="000000"/>
                          </a:solidFill>
                          <a:effectLst/>
                          <a:latin typeface="Avenir Next LT Pro" panose="020B0504020202020204" pitchFamily="34" charset="0"/>
                        </a:rPr>
                        <a:t>African American</a:t>
                      </a:r>
                      <a:endParaRPr lang="en-US" dirty="0"/>
                    </a:p>
                  </a:txBody>
                  <a:tcPr/>
                </a:tc>
                <a:tc>
                  <a:txBody>
                    <a:bodyPr/>
                    <a:lstStyle/>
                    <a:p>
                      <a:r>
                        <a:rPr lang="en-US" dirty="0"/>
                        <a:t>2</a:t>
                      </a:r>
                    </a:p>
                  </a:txBody>
                  <a:tcPr/>
                </a:tc>
                <a:extLst>
                  <a:ext uri="{0D108BD9-81ED-4DB2-BD59-A6C34878D82A}">
                    <a16:rowId xmlns:a16="http://schemas.microsoft.com/office/drawing/2014/main" val="3714384094"/>
                  </a:ext>
                </a:extLst>
              </a:tr>
              <a:tr h="370840">
                <a:tc>
                  <a:txBody>
                    <a:bodyPr/>
                    <a:lstStyle/>
                    <a:p>
                      <a:r>
                        <a:rPr lang="en-US" sz="1800" b="0" i="0" u="none" strike="noStrike" kern="1200" dirty="0">
                          <a:solidFill>
                            <a:srgbClr val="000000"/>
                          </a:solidFill>
                          <a:effectLst/>
                          <a:latin typeface="Avenir Next LT Pro" panose="020B0504020202020204" pitchFamily="34" charset="0"/>
                        </a:rPr>
                        <a:t>Native/Pacific Islander</a:t>
                      </a:r>
                      <a:endParaRPr lang="en-US" dirty="0"/>
                    </a:p>
                  </a:txBody>
                  <a:tcPr/>
                </a:tc>
                <a:tc>
                  <a:txBody>
                    <a:bodyPr/>
                    <a:lstStyle/>
                    <a:p>
                      <a:r>
                        <a:rPr lang="en-US" dirty="0"/>
                        <a:t>5</a:t>
                      </a:r>
                    </a:p>
                  </a:txBody>
                  <a:tcPr/>
                </a:tc>
                <a:extLst>
                  <a:ext uri="{0D108BD9-81ED-4DB2-BD59-A6C34878D82A}">
                    <a16:rowId xmlns:a16="http://schemas.microsoft.com/office/drawing/2014/main" val="906005142"/>
                  </a:ext>
                </a:extLst>
              </a:tr>
            </a:tbl>
          </a:graphicData>
        </a:graphic>
      </p:graphicFrame>
      <p:graphicFrame>
        <p:nvGraphicFramePr>
          <p:cNvPr id="15" name="Table 15">
            <a:extLst>
              <a:ext uri="{FF2B5EF4-FFF2-40B4-BE49-F238E27FC236}">
                <a16:creationId xmlns:a16="http://schemas.microsoft.com/office/drawing/2014/main" id="{4F8F137D-E605-E9F2-5D93-93D39D18701B}"/>
              </a:ext>
            </a:extLst>
          </p:cNvPr>
          <p:cNvGraphicFramePr>
            <a:graphicFrameLocks noGrp="1"/>
          </p:cNvGraphicFramePr>
          <p:nvPr>
            <p:extLst>
              <p:ext uri="{D42A27DB-BD31-4B8C-83A1-F6EECF244321}">
                <p14:modId xmlns:p14="http://schemas.microsoft.com/office/powerpoint/2010/main" val="2708507229"/>
              </p:ext>
            </p:extLst>
          </p:nvPr>
        </p:nvGraphicFramePr>
        <p:xfrm>
          <a:off x="6351105" y="3998595"/>
          <a:ext cx="5099438" cy="2494280"/>
        </p:xfrm>
        <a:graphic>
          <a:graphicData uri="http://schemas.openxmlformats.org/drawingml/2006/table">
            <a:tbl>
              <a:tblPr firstRow="1" bandRow="1">
                <a:tableStyleId>{69C7853C-536D-4A76-A0AE-DD22124D55A5}</a:tableStyleId>
              </a:tblPr>
              <a:tblGrid>
                <a:gridCol w="3040049">
                  <a:extLst>
                    <a:ext uri="{9D8B030D-6E8A-4147-A177-3AD203B41FA5}">
                      <a16:colId xmlns:a16="http://schemas.microsoft.com/office/drawing/2014/main" val="1240315045"/>
                    </a:ext>
                  </a:extLst>
                </a:gridCol>
                <a:gridCol w="2059389">
                  <a:extLst>
                    <a:ext uri="{9D8B030D-6E8A-4147-A177-3AD203B41FA5}">
                      <a16:colId xmlns:a16="http://schemas.microsoft.com/office/drawing/2014/main" val="4136478935"/>
                    </a:ext>
                  </a:extLst>
                </a:gridCol>
              </a:tblGrid>
              <a:tr h="370840">
                <a:tc>
                  <a:txBody>
                    <a:bodyPr/>
                    <a:lstStyle/>
                    <a:p>
                      <a:r>
                        <a:rPr lang="en-US" dirty="0"/>
                        <a:t>Educational Attainment</a:t>
                      </a:r>
                    </a:p>
                  </a:txBody>
                  <a:tcPr/>
                </a:tc>
                <a:tc>
                  <a:txBody>
                    <a:bodyPr/>
                    <a:lstStyle/>
                    <a:p>
                      <a:r>
                        <a:rPr lang="en-US" dirty="0"/>
                        <a:t>Percent</a:t>
                      </a:r>
                    </a:p>
                  </a:txBody>
                  <a:tcPr/>
                </a:tc>
                <a:extLst>
                  <a:ext uri="{0D108BD9-81ED-4DB2-BD59-A6C34878D82A}">
                    <a16:rowId xmlns:a16="http://schemas.microsoft.com/office/drawing/2014/main" val="4206371410"/>
                  </a:ext>
                </a:extLst>
              </a:tr>
              <a:tr h="370840">
                <a:tc>
                  <a:txBody>
                    <a:bodyPr/>
                    <a:lstStyle/>
                    <a:p>
                      <a:r>
                        <a:rPr lang="en-US" dirty="0"/>
                        <a:t>Less than High School</a:t>
                      </a:r>
                    </a:p>
                  </a:txBody>
                  <a:tcPr/>
                </a:tc>
                <a:tc>
                  <a:txBody>
                    <a:bodyPr/>
                    <a:lstStyle/>
                    <a:p>
                      <a:r>
                        <a:rPr lang="en-US" dirty="0"/>
                        <a:t>23</a:t>
                      </a:r>
                    </a:p>
                  </a:txBody>
                  <a:tcPr/>
                </a:tc>
                <a:extLst>
                  <a:ext uri="{0D108BD9-81ED-4DB2-BD59-A6C34878D82A}">
                    <a16:rowId xmlns:a16="http://schemas.microsoft.com/office/drawing/2014/main" val="1893342071"/>
                  </a:ext>
                </a:extLst>
              </a:tr>
              <a:tr h="370840">
                <a:tc>
                  <a:txBody>
                    <a:bodyPr/>
                    <a:lstStyle/>
                    <a:p>
                      <a:r>
                        <a:rPr lang="en-US" dirty="0"/>
                        <a:t>High School Graduate</a:t>
                      </a:r>
                    </a:p>
                  </a:txBody>
                  <a:tcPr/>
                </a:tc>
                <a:tc>
                  <a:txBody>
                    <a:bodyPr/>
                    <a:lstStyle/>
                    <a:p>
                      <a:r>
                        <a:rPr lang="en-US" dirty="0"/>
                        <a:t>28</a:t>
                      </a:r>
                    </a:p>
                  </a:txBody>
                  <a:tcPr/>
                </a:tc>
                <a:extLst>
                  <a:ext uri="{0D108BD9-81ED-4DB2-BD59-A6C34878D82A}">
                    <a16:rowId xmlns:a16="http://schemas.microsoft.com/office/drawing/2014/main" val="2237201459"/>
                  </a:ext>
                </a:extLst>
              </a:tr>
              <a:tr h="370840">
                <a:tc>
                  <a:txBody>
                    <a:bodyPr/>
                    <a:lstStyle/>
                    <a:p>
                      <a:r>
                        <a:rPr lang="en-US" dirty="0"/>
                        <a:t>Some College/Associate Degree</a:t>
                      </a:r>
                    </a:p>
                  </a:txBody>
                  <a:tcPr/>
                </a:tc>
                <a:tc>
                  <a:txBody>
                    <a:bodyPr/>
                    <a:lstStyle/>
                    <a:p>
                      <a:r>
                        <a:rPr lang="en-US" dirty="0"/>
                        <a:t>21</a:t>
                      </a:r>
                    </a:p>
                  </a:txBody>
                  <a:tcPr/>
                </a:tc>
                <a:extLst>
                  <a:ext uri="{0D108BD9-81ED-4DB2-BD59-A6C34878D82A}">
                    <a16:rowId xmlns:a16="http://schemas.microsoft.com/office/drawing/2014/main" val="1599144736"/>
                  </a:ext>
                </a:extLst>
              </a:tr>
              <a:tr h="370840">
                <a:tc>
                  <a:txBody>
                    <a:bodyPr/>
                    <a:lstStyle/>
                    <a:p>
                      <a:r>
                        <a:rPr lang="en-US" dirty="0"/>
                        <a:t>Bachelors Degree</a:t>
                      </a:r>
                    </a:p>
                  </a:txBody>
                  <a:tcPr/>
                </a:tc>
                <a:tc>
                  <a:txBody>
                    <a:bodyPr/>
                    <a:lstStyle/>
                    <a:p>
                      <a:r>
                        <a:rPr lang="en-US" dirty="0"/>
                        <a:t>21</a:t>
                      </a:r>
                    </a:p>
                  </a:txBody>
                  <a:tcPr/>
                </a:tc>
                <a:extLst>
                  <a:ext uri="{0D108BD9-81ED-4DB2-BD59-A6C34878D82A}">
                    <a16:rowId xmlns:a16="http://schemas.microsoft.com/office/drawing/2014/main" val="2246704393"/>
                  </a:ext>
                </a:extLst>
              </a:tr>
              <a:tr h="370840">
                <a:tc>
                  <a:txBody>
                    <a:bodyPr/>
                    <a:lstStyle/>
                    <a:p>
                      <a:r>
                        <a:rPr lang="en-US" dirty="0"/>
                        <a:t>Masters Degree</a:t>
                      </a:r>
                    </a:p>
                  </a:txBody>
                  <a:tcPr/>
                </a:tc>
                <a:tc>
                  <a:txBody>
                    <a:bodyPr/>
                    <a:lstStyle/>
                    <a:p>
                      <a:r>
                        <a:rPr lang="en-US" dirty="0"/>
                        <a:t>7</a:t>
                      </a:r>
                    </a:p>
                  </a:txBody>
                  <a:tcPr/>
                </a:tc>
                <a:extLst>
                  <a:ext uri="{0D108BD9-81ED-4DB2-BD59-A6C34878D82A}">
                    <a16:rowId xmlns:a16="http://schemas.microsoft.com/office/drawing/2014/main" val="265431321"/>
                  </a:ext>
                </a:extLst>
              </a:tr>
            </a:tbl>
          </a:graphicData>
        </a:graphic>
      </p:graphicFrame>
      <p:pic>
        <p:nvPicPr>
          <p:cNvPr id="1026" name="Picture 2" descr="Veteran Icon Thin Linear Veteran Outline Icon Isolated On White Background  From Army And War Collection Line Vector Sign Symbol For Web And Mobile  Stock Illustration - Download Image Now - iStock">
            <a:extLst>
              <a:ext uri="{FF2B5EF4-FFF2-40B4-BE49-F238E27FC236}">
                <a16:creationId xmlns:a16="http://schemas.microsoft.com/office/drawing/2014/main" id="{E4B0C757-CF4D-350F-D740-B9DCBF96F0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3300" y="3998595"/>
            <a:ext cx="1143497" cy="1143497"/>
          </a:xfrm>
          <a:prstGeom prst="rect">
            <a:avLst/>
          </a:prstGeom>
          <a:noFill/>
          <a:extLst>
            <a:ext uri="{909E8E84-426E-40DD-AFC4-6F175D3DCCD1}">
              <a14:hiddenFill xmlns:a14="http://schemas.microsoft.com/office/drawing/2010/main">
                <a:solidFill>
                  <a:srgbClr val="FFFFFF"/>
                </a:solidFill>
              </a14:hiddenFill>
            </a:ext>
          </a:extLst>
        </p:spPr>
      </p:pic>
      <p:pic>
        <p:nvPicPr>
          <p:cNvPr id="4" name="Graphic 3" descr="Woman outline">
            <a:extLst>
              <a:ext uri="{FF2B5EF4-FFF2-40B4-BE49-F238E27FC236}">
                <a16:creationId xmlns:a16="http://schemas.microsoft.com/office/drawing/2014/main" id="{847DD40A-F295-817C-581E-589513AB2EB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291188" y="5147187"/>
            <a:ext cx="807720" cy="807720"/>
          </a:xfrm>
          <a:prstGeom prst="rect">
            <a:avLst/>
          </a:prstGeom>
        </p:spPr>
      </p:pic>
    </p:spTree>
    <p:extLst>
      <p:ext uri="{BB962C8B-B14F-4D97-AF65-F5344CB8AC3E}">
        <p14:creationId xmlns:p14="http://schemas.microsoft.com/office/powerpoint/2010/main" val="17385911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C54380-04C7-931B-4BDD-3791178E6659}"/>
              </a:ext>
            </a:extLst>
          </p:cNvPr>
          <p:cNvSpPr>
            <a:spLocks noGrp="1"/>
          </p:cNvSpPr>
          <p:nvPr>
            <p:ph type="title"/>
          </p:nvPr>
        </p:nvSpPr>
        <p:spPr>
          <a:xfrm>
            <a:off x="2072640" y="136525"/>
            <a:ext cx="10515600" cy="1325563"/>
          </a:xfrm>
        </p:spPr>
        <p:txBody>
          <a:bodyPr/>
          <a:lstStyle/>
          <a:p>
            <a:r>
              <a:rPr lang="en-US" dirty="0"/>
              <a:t>Who did we interview?</a:t>
            </a:r>
          </a:p>
        </p:txBody>
      </p:sp>
      <p:graphicFrame>
        <p:nvGraphicFramePr>
          <p:cNvPr id="12" name="Content Placeholder 11">
            <a:extLst>
              <a:ext uri="{FF2B5EF4-FFF2-40B4-BE49-F238E27FC236}">
                <a16:creationId xmlns:a16="http://schemas.microsoft.com/office/drawing/2014/main" id="{791C91DC-87B4-160B-ADA8-92FF23DD8D50}"/>
              </a:ext>
            </a:extLst>
          </p:cNvPr>
          <p:cNvGraphicFramePr>
            <a:graphicFrameLocks noGrp="1"/>
          </p:cNvGraphicFramePr>
          <p:nvPr>
            <p:ph sz="half" idx="1"/>
            <p:extLst>
              <p:ext uri="{D42A27DB-BD31-4B8C-83A1-F6EECF244321}">
                <p14:modId xmlns:p14="http://schemas.microsoft.com/office/powerpoint/2010/main" val="1217459539"/>
              </p:ext>
            </p:extLst>
          </p:nvPr>
        </p:nvGraphicFramePr>
        <p:xfrm>
          <a:off x="-314066" y="1460657"/>
          <a:ext cx="4473271" cy="3772093"/>
        </p:xfrm>
        <a:graphic>
          <a:graphicData uri="http://schemas.openxmlformats.org/drawingml/2006/chart">
            <c:chart xmlns:c="http://schemas.openxmlformats.org/drawingml/2006/chart" xmlns:r="http://schemas.openxmlformats.org/officeDocument/2006/relationships" r:id="rId3"/>
          </a:graphicData>
        </a:graphic>
      </p:graphicFrame>
      <p:sp>
        <p:nvSpPr>
          <p:cNvPr id="7" name="Date Placeholder 6">
            <a:extLst>
              <a:ext uri="{FF2B5EF4-FFF2-40B4-BE49-F238E27FC236}">
                <a16:creationId xmlns:a16="http://schemas.microsoft.com/office/drawing/2014/main" id="{2A9847CB-6A08-DF3C-95B1-3C640F87B0D4}"/>
              </a:ext>
            </a:extLst>
          </p:cNvPr>
          <p:cNvSpPr>
            <a:spLocks noGrp="1"/>
          </p:cNvSpPr>
          <p:nvPr>
            <p:ph type="dt" sz="half" idx="10"/>
          </p:nvPr>
        </p:nvSpPr>
        <p:spPr/>
        <p:txBody>
          <a:bodyPr/>
          <a:lstStyle/>
          <a:p>
            <a:r>
              <a:rPr lang="en-US" dirty="0"/>
              <a:t>10/19/2023</a:t>
            </a:r>
          </a:p>
        </p:txBody>
      </p:sp>
      <p:sp>
        <p:nvSpPr>
          <p:cNvPr id="9" name="Slide Number Placeholder 8">
            <a:extLst>
              <a:ext uri="{FF2B5EF4-FFF2-40B4-BE49-F238E27FC236}">
                <a16:creationId xmlns:a16="http://schemas.microsoft.com/office/drawing/2014/main" id="{4AAC4923-9D90-6DAC-7B25-E304587D136F}"/>
              </a:ext>
            </a:extLst>
          </p:cNvPr>
          <p:cNvSpPr>
            <a:spLocks noGrp="1"/>
          </p:cNvSpPr>
          <p:nvPr>
            <p:ph type="sldNum" sz="quarter" idx="12"/>
          </p:nvPr>
        </p:nvSpPr>
        <p:spPr/>
        <p:txBody>
          <a:bodyPr/>
          <a:lstStyle/>
          <a:p>
            <a:fld id="{B5CEABB6-07DC-46E8-9B57-56EC44A396E5}" type="slidenum">
              <a:rPr lang="en-US" smtClean="0"/>
              <a:t>12</a:t>
            </a:fld>
            <a:endParaRPr lang="en-US" dirty="0"/>
          </a:p>
        </p:txBody>
      </p:sp>
      <p:graphicFrame>
        <p:nvGraphicFramePr>
          <p:cNvPr id="19" name="Chart 18">
            <a:extLst>
              <a:ext uri="{FF2B5EF4-FFF2-40B4-BE49-F238E27FC236}">
                <a16:creationId xmlns:a16="http://schemas.microsoft.com/office/drawing/2014/main" id="{6341CE9F-FBAD-DEB2-FA39-61D5E0735C90}"/>
              </a:ext>
            </a:extLst>
          </p:cNvPr>
          <p:cNvGraphicFramePr/>
          <p:nvPr>
            <p:extLst>
              <p:ext uri="{D42A27DB-BD31-4B8C-83A1-F6EECF244321}">
                <p14:modId xmlns:p14="http://schemas.microsoft.com/office/powerpoint/2010/main" val="2451239581"/>
              </p:ext>
            </p:extLst>
          </p:nvPr>
        </p:nvGraphicFramePr>
        <p:xfrm>
          <a:off x="7480210" y="215097"/>
          <a:ext cx="5764918" cy="31316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2">
            <a:extLst>
              <a:ext uri="{FF2B5EF4-FFF2-40B4-BE49-F238E27FC236}">
                <a16:creationId xmlns:a16="http://schemas.microsoft.com/office/drawing/2014/main" id="{1AF84BDE-9752-5E12-DBC5-F22F680B4F48}"/>
              </a:ext>
            </a:extLst>
          </p:cNvPr>
          <p:cNvGraphicFramePr/>
          <p:nvPr>
            <p:extLst>
              <p:ext uri="{D42A27DB-BD31-4B8C-83A1-F6EECF244321}">
                <p14:modId xmlns:p14="http://schemas.microsoft.com/office/powerpoint/2010/main" val="307854896"/>
              </p:ext>
            </p:extLst>
          </p:nvPr>
        </p:nvGraphicFramePr>
        <p:xfrm>
          <a:off x="3296852" y="2984617"/>
          <a:ext cx="6428188" cy="396482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97757776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71BFD0-E2F3-A4DA-C44F-AEA5723897B2}"/>
              </a:ext>
            </a:extLst>
          </p:cNvPr>
          <p:cNvSpPr>
            <a:spLocks noGrp="1"/>
          </p:cNvSpPr>
          <p:nvPr>
            <p:ph type="title"/>
          </p:nvPr>
        </p:nvSpPr>
        <p:spPr/>
        <p:txBody>
          <a:bodyPr/>
          <a:lstStyle/>
          <a:p>
            <a:r>
              <a:rPr lang="en-US" dirty="0"/>
              <a:t>Who did we interview?</a:t>
            </a:r>
          </a:p>
        </p:txBody>
      </p:sp>
      <p:sp>
        <p:nvSpPr>
          <p:cNvPr id="4" name="Content Placeholder 3">
            <a:extLst>
              <a:ext uri="{FF2B5EF4-FFF2-40B4-BE49-F238E27FC236}">
                <a16:creationId xmlns:a16="http://schemas.microsoft.com/office/drawing/2014/main" id="{AB4C28C2-A31E-3BA0-1E77-F3FC63D754E8}"/>
              </a:ext>
            </a:extLst>
          </p:cNvPr>
          <p:cNvSpPr>
            <a:spLocks noGrp="1"/>
          </p:cNvSpPr>
          <p:nvPr>
            <p:ph sz="half" idx="2"/>
          </p:nvPr>
        </p:nvSpPr>
        <p:spPr>
          <a:xfrm>
            <a:off x="8103028" y="1811636"/>
            <a:ext cx="5181600" cy="3267583"/>
          </a:xfrm>
        </p:spPr>
        <p:txBody>
          <a:bodyPr/>
          <a:lstStyle/>
          <a:p>
            <a:pPr marL="0" indent="0">
              <a:buNone/>
            </a:pPr>
            <a:r>
              <a:rPr lang="en-US" dirty="0"/>
              <a:t>   	</a:t>
            </a:r>
          </a:p>
          <a:p>
            <a:pPr marL="0" indent="0">
              <a:buNone/>
            </a:pPr>
            <a:r>
              <a:rPr lang="en-US" dirty="0"/>
              <a:t>	 30% </a:t>
            </a:r>
          </a:p>
          <a:p>
            <a:pPr marL="0" indent="0">
              <a:buNone/>
            </a:pPr>
            <a:endParaRPr lang="en-US" dirty="0"/>
          </a:p>
          <a:p>
            <a:pPr marL="0" indent="0">
              <a:buNone/>
            </a:pPr>
            <a:r>
              <a:rPr lang="en-US" dirty="0"/>
              <a:t>	 52%</a:t>
            </a:r>
          </a:p>
        </p:txBody>
      </p:sp>
      <p:sp>
        <p:nvSpPr>
          <p:cNvPr id="5" name="Date Placeholder 4">
            <a:extLst>
              <a:ext uri="{FF2B5EF4-FFF2-40B4-BE49-F238E27FC236}">
                <a16:creationId xmlns:a16="http://schemas.microsoft.com/office/drawing/2014/main" id="{45A32E14-1F88-CDDE-0D41-F14D0D5B7627}"/>
              </a:ext>
            </a:extLst>
          </p:cNvPr>
          <p:cNvSpPr>
            <a:spLocks noGrp="1"/>
          </p:cNvSpPr>
          <p:nvPr>
            <p:ph type="dt" sz="half" idx="10"/>
          </p:nvPr>
        </p:nvSpPr>
        <p:spPr/>
        <p:txBody>
          <a:bodyPr/>
          <a:lstStyle/>
          <a:p>
            <a:r>
              <a:rPr lang="en-US" dirty="0"/>
              <a:t>10/19/2023</a:t>
            </a:r>
          </a:p>
        </p:txBody>
      </p:sp>
      <p:sp>
        <p:nvSpPr>
          <p:cNvPr id="7" name="Slide Number Placeholder 6">
            <a:extLst>
              <a:ext uri="{FF2B5EF4-FFF2-40B4-BE49-F238E27FC236}">
                <a16:creationId xmlns:a16="http://schemas.microsoft.com/office/drawing/2014/main" id="{4A256954-05D8-A41B-008B-A4C8A29B07A9}"/>
              </a:ext>
            </a:extLst>
          </p:cNvPr>
          <p:cNvSpPr>
            <a:spLocks noGrp="1"/>
          </p:cNvSpPr>
          <p:nvPr>
            <p:ph type="sldNum" sz="quarter" idx="12"/>
          </p:nvPr>
        </p:nvSpPr>
        <p:spPr/>
        <p:txBody>
          <a:bodyPr/>
          <a:lstStyle/>
          <a:p>
            <a:fld id="{B5CEABB6-07DC-46E8-9B57-56EC44A396E5}" type="slidenum">
              <a:rPr lang="en-US" smtClean="0"/>
              <a:t>13</a:t>
            </a:fld>
            <a:endParaRPr lang="en-US" dirty="0"/>
          </a:p>
        </p:txBody>
      </p:sp>
      <p:pic>
        <p:nvPicPr>
          <p:cNvPr id="8" name="Picture Placeholder 9" descr="A key with a green house shaped keyring&#10;&#10;&#10;">
            <a:extLst>
              <a:ext uri="{FF2B5EF4-FFF2-40B4-BE49-F238E27FC236}">
                <a16:creationId xmlns:a16="http://schemas.microsoft.com/office/drawing/2014/main" id="{729D2CC7-8157-12D8-46B5-15E5BB515AF6}"/>
              </a:ext>
            </a:extLst>
          </p:cNvPr>
          <p:cNvPicPr>
            <a:picLocks noChangeAspect="1"/>
          </p:cNvPicPr>
          <p:nvPr/>
        </p:nvPicPr>
        <p:blipFill>
          <a:blip r:embed="rId3"/>
          <a:srcRect l="13010" r="13010"/>
          <a:stretch>
            <a:fillRect/>
          </a:stretch>
        </p:blipFill>
        <p:spPr>
          <a:xfrm>
            <a:off x="912381" y="1686411"/>
            <a:ext cx="1529067" cy="1381271"/>
          </a:xfrm>
          <a:prstGeom prst="rect">
            <a:avLst/>
          </a:prstGeom>
        </p:spPr>
      </p:pic>
      <p:sp>
        <p:nvSpPr>
          <p:cNvPr id="9" name="TextBox 8">
            <a:extLst>
              <a:ext uri="{FF2B5EF4-FFF2-40B4-BE49-F238E27FC236}">
                <a16:creationId xmlns:a16="http://schemas.microsoft.com/office/drawing/2014/main" id="{FF979D5A-A102-A740-B085-A4A64E5FEAD6}"/>
              </a:ext>
            </a:extLst>
          </p:cNvPr>
          <p:cNvSpPr txBox="1"/>
          <p:nvPr/>
        </p:nvSpPr>
        <p:spPr>
          <a:xfrm>
            <a:off x="630936" y="3186310"/>
            <a:ext cx="3157728" cy="523220"/>
          </a:xfrm>
          <a:prstGeom prst="rect">
            <a:avLst/>
          </a:prstGeom>
          <a:noFill/>
        </p:spPr>
        <p:txBody>
          <a:bodyPr wrap="square" rtlCol="0">
            <a:spAutoFit/>
          </a:bodyPr>
          <a:lstStyle/>
          <a:p>
            <a:r>
              <a:rPr lang="en-US" sz="2800" b="1" dirty="0"/>
              <a:t>Home Ownership</a:t>
            </a:r>
          </a:p>
        </p:txBody>
      </p:sp>
      <p:sp>
        <p:nvSpPr>
          <p:cNvPr id="10" name="TextBox 9">
            <a:extLst>
              <a:ext uri="{FF2B5EF4-FFF2-40B4-BE49-F238E27FC236}">
                <a16:creationId xmlns:a16="http://schemas.microsoft.com/office/drawing/2014/main" id="{DF94FA63-7C12-4C95-EF86-FED078019F6C}"/>
              </a:ext>
            </a:extLst>
          </p:cNvPr>
          <p:cNvSpPr txBox="1"/>
          <p:nvPr/>
        </p:nvSpPr>
        <p:spPr>
          <a:xfrm>
            <a:off x="867878" y="3828158"/>
            <a:ext cx="4680699" cy="1569660"/>
          </a:xfrm>
          <a:prstGeom prst="rect">
            <a:avLst/>
          </a:prstGeom>
          <a:noFill/>
        </p:spPr>
        <p:txBody>
          <a:bodyPr wrap="square" rtlCol="0">
            <a:spAutoFit/>
          </a:bodyPr>
          <a:lstStyle/>
          <a:p>
            <a:r>
              <a:rPr lang="en-US" sz="2400" dirty="0"/>
              <a:t>Own  (33%)</a:t>
            </a:r>
          </a:p>
          <a:p>
            <a:r>
              <a:rPr lang="en-US" sz="2400" dirty="0"/>
              <a:t>Rent   (58)</a:t>
            </a:r>
          </a:p>
          <a:p>
            <a:r>
              <a:rPr lang="en-US" sz="2400" dirty="0"/>
              <a:t>Live with Family Member (8%)</a:t>
            </a:r>
          </a:p>
          <a:p>
            <a:r>
              <a:rPr lang="en-US" sz="2400" dirty="0"/>
              <a:t>Other  (1%)</a:t>
            </a:r>
          </a:p>
        </p:txBody>
      </p:sp>
      <p:pic>
        <p:nvPicPr>
          <p:cNvPr id="6" name="Graphic 5" descr="Heart with pulse outline">
            <a:extLst>
              <a:ext uri="{FF2B5EF4-FFF2-40B4-BE49-F238E27FC236}">
                <a16:creationId xmlns:a16="http://schemas.microsoft.com/office/drawing/2014/main" id="{31CE5C7B-707B-67B1-7420-AE9167C0CE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153400" y="2181095"/>
            <a:ext cx="914400" cy="914400"/>
          </a:xfrm>
          <a:prstGeom prst="rect">
            <a:avLst/>
          </a:prstGeom>
        </p:spPr>
      </p:pic>
      <p:pic>
        <p:nvPicPr>
          <p:cNvPr id="12" name="Graphic 11" descr="Left Brain outline">
            <a:extLst>
              <a:ext uri="{FF2B5EF4-FFF2-40B4-BE49-F238E27FC236}">
                <a16:creationId xmlns:a16="http://schemas.microsoft.com/office/drawing/2014/main" id="{292DC2D7-DA6F-FBF9-70B8-56203B2A8AC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153400" y="3095495"/>
            <a:ext cx="914400" cy="914400"/>
          </a:xfrm>
          <a:prstGeom prst="rect">
            <a:avLst/>
          </a:prstGeom>
        </p:spPr>
      </p:pic>
    </p:spTree>
    <p:extLst>
      <p:ext uri="{BB962C8B-B14F-4D97-AF65-F5344CB8AC3E}">
        <p14:creationId xmlns:p14="http://schemas.microsoft.com/office/powerpoint/2010/main" val="232231217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7D18D03C-AD41-9F3B-65B8-B57F53C875B9}"/>
              </a:ext>
            </a:extLst>
          </p:cNvPr>
          <p:cNvSpPr>
            <a:spLocks noGrp="1"/>
          </p:cNvSpPr>
          <p:nvPr>
            <p:ph type="body" sz="quarter" idx="4294967295"/>
          </p:nvPr>
        </p:nvSpPr>
        <p:spPr>
          <a:xfrm>
            <a:off x="665455" y="2108920"/>
            <a:ext cx="3200400" cy="2567007"/>
          </a:xfrm>
        </p:spPr>
        <p:txBody>
          <a:bodyPr/>
          <a:lstStyle/>
          <a:p>
            <a:pPr marL="285750" indent="-285750" algn="l">
              <a:buFont typeface="Arial" panose="020B0604020202020204" pitchFamily="34" charset="0"/>
              <a:buChar char="•"/>
            </a:pPr>
            <a:r>
              <a:rPr lang="en-US" sz="1800" dirty="0">
                <a:effectLst/>
                <a:latin typeface="+mn-lt"/>
                <a:ea typeface="Calibri" panose="020F0502020204030204" pitchFamily="34" charset="0"/>
                <a:cs typeface="Times New Roman" panose="02020603050405020304" pitchFamily="18" charset="0"/>
              </a:rPr>
              <a:t>Persons who were receiving services were mostly satisfied with those services.</a:t>
            </a:r>
          </a:p>
          <a:p>
            <a:pPr marL="285750" indent="-285750" algn="l">
              <a:buFont typeface="Arial" panose="020B0604020202020204" pitchFamily="34" charset="0"/>
              <a:buChar char="•"/>
            </a:pPr>
            <a:r>
              <a:rPr lang="en-US" sz="1800" dirty="0">
                <a:effectLst/>
                <a:latin typeface="+mn-lt"/>
                <a:ea typeface="Calibri" panose="020F0502020204030204" pitchFamily="34" charset="0"/>
                <a:cs typeface="Times New Roman" panose="02020603050405020304" pitchFamily="18" charset="0"/>
              </a:rPr>
              <a:t>Of the services received, there were mostly suggestions for expansion/increase.</a:t>
            </a:r>
          </a:p>
          <a:p>
            <a:endParaRPr lang="en-US" sz="1800" dirty="0">
              <a:effectLst/>
              <a:latin typeface="+mn-lt"/>
              <a:ea typeface="Calibri" panose="020F0502020204030204" pitchFamily="34" charset="0"/>
              <a:cs typeface="Times New Roman" panose="02020603050405020304" pitchFamily="18" charset="0"/>
            </a:endParaRPr>
          </a:p>
          <a:p>
            <a:endParaRPr lang="en-US" dirty="0"/>
          </a:p>
        </p:txBody>
      </p:sp>
      <p:sp>
        <p:nvSpPr>
          <p:cNvPr id="13" name="Text Placeholder 12">
            <a:extLst>
              <a:ext uri="{FF2B5EF4-FFF2-40B4-BE49-F238E27FC236}">
                <a16:creationId xmlns:a16="http://schemas.microsoft.com/office/drawing/2014/main" id="{034427AF-AA4C-A6EB-8D53-78C6DB5E2EA3}"/>
              </a:ext>
            </a:extLst>
          </p:cNvPr>
          <p:cNvSpPr>
            <a:spLocks noGrp="1"/>
          </p:cNvSpPr>
          <p:nvPr>
            <p:ph type="body" sz="quarter" idx="17"/>
          </p:nvPr>
        </p:nvSpPr>
        <p:spPr>
          <a:xfrm>
            <a:off x="4499309" y="2133945"/>
            <a:ext cx="3200400" cy="2225336"/>
          </a:xfrm>
          <a:solidFill>
            <a:schemeClr val="accent6">
              <a:lumMod val="20000"/>
              <a:lumOff val="80000"/>
            </a:schemeClr>
          </a:solidFill>
        </p:spPr>
        <p:txBody>
          <a:bodyPr/>
          <a:lstStyle/>
          <a:p>
            <a:r>
              <a:rPr lang="en-US" sz="1800" dirty="0">
                <a:effectLst/>
                <a:latin typeface="+mn-lt"/>
                <a:ea typeface="Calibri" panose="020F0502020204030204" pitchFamily="34" charset="0"/>
                <a:cs typeface="Times New Roman" panose="02020603050405020304" pitchFamily="18" charset="0"/>
              </a:rPr>
              <a:t>Many of the expressed unmet needs were due to interviewees not being aware of existing services.</a:t>
            </a:r>
          </a:p>
          <a:p>
            <a:endParaRPr lang="en-US" dirty="0"/>
          </a:p>
        </p:txBody>
      </p:sp>
      <p:sp>
        <p:nvSpPr>
          <p:cNvPr id="15" name="Text Placeholder 14">
            <a:extLst>
              <a:ext uri="{FF2B5EF4-FFF2-40B4-BE49-F238E27FC236}">
                <a16:creationId xmlns:a16="http://schemas.microsoft.com/office/drawing/2014/main" id="{7B06DB57-168A-AE85-EA6A-044FE2538128}"/>
              </a:ext>
            </a:extLst>
          </p:cNvPr>
          <p:cNvSpPr>
            <a:spLocks noGrp="1"/>
          </p:cNvSpPr>
          <p:nvPr>
            <p:ph type="body" sz="quarter" idx="4294967295"/>
          </p:nvPr>
        </p:nvSpPr>
        <p:spPr>
          <a:xfrm>
            <a:off x="8333163" y="2133945"/>
            <a:ext cx="3200400" cy="640081"/>
          </a:xfrm>
        </p:spPr>
        <p:txBody>
          <a:bodyPr>
            <a:normAutofit fontScale="85000" lnSpcReduction="10000"/>
          </a:bodyPr>
          <a:lstStyle/>
          <a:p>
            <a:pPr marL="0" indent="0">
              <a:buNone/>
            </a:pPr>
            <a:r>
              <a:rPr lang="en-US" dirty="0"/>
              <a:t>Additional Concerns</a:t>
            </a:r>
          </a:p>
        </p:txBody>
      </p:sp>
      <p:sp>
        <p:nvSpPr>
          <p:cNvPr id="8" name="Title 7">
            <a:extLst>
              <a:ext uri="{FF2B5EF4-FFF2-40B4-BE49-F238E27FC236}">
                <a16:creationId xmlns:a16="http://schemas.microsoft.com/office/drawing/2014/main" id="{6DBEBC5A-E31E-5D61-E7FF-EE5AE8079E7D}"/>
              </a:ext>
            </a:extLst>
          </p:cNvPr>
          <p:cNvSpPr>
            <a:spLocks noGrp="1"/>
          </p:cNvSpPr>
          <p:nvPr>
            <p:ph type="title"/>
          </p:nvPr>
        </p:nvSpPr>
        <p:spPr/>
        <p:txBody>
          <a:bodyPr/>
          <a:lstStyle/>
          <a:p>
            <a:r>
              <a:rPr lang="en-US" dirty="0"/>
              <a:t>Positive findings</a:t>
            </a:r>
          </a:p>
        </p:txBody>
      </p:sp>
      <p:sp>
        <p:nvSpPr>
          <p:cNvPr id="14" name="Text Placeholder 13">
            <a:extLst>
              <a:ext uri="{FF2B5EF4-FFF2-40B4-BE49-F238E27FC236}">
                <a16:creationId xmlns:a16="http://schemas.microsoft.com/office/drawing/2014/main" id="{18270F17-2AC1-27D1-2C94-A45FDB14A896}"/>
              </a:ext>
            </a:extLst>
          </p:cNvPr>
          <p:cNvSpPr>
            <a:spLocks noGrp="1"/>
          </p:cNvSpPr>
          <p:nvPr>
            <p:ph type="body" sz="quarter" idx="18"/>
          </p:nvPr>
        </p:nvSpPr>
        <p:spPr>
          <a:xfrm>
            <a:off x="8561763" y="3002574"/>
            <a:ext cx="2743200" cy="1781181"/>
          </a:xfrm>
        </p:spPr>
        <p:txBody>
          <a:bodyPr>
            <a:normAutofit fontScale="92500"/>
          </a:bodyPr>
          <a:lstStyle/>
          <a:p>
            <a:pPr marL="285750" indent="-285750" algn="l">
              <a:buFont typeface="Arial" panose="020B0604020202020204" pitchFamily="34" charset="0"/>
              <a:buChar char="•"/>
            </a:pPr>
            <a:r>
              <a:rPr lang="en-US" dirty="0"/>
              <a:t>Elder Abuse Awareness and Prevention</a:t>
            </a:r>
          </a:p>
          <a:p>
            <a:pPr marL="285750" indent="-285750" algn="l">
              <a:buFont typeface="Arial" panose="020B0604020202020204" pitchFamily="34" charset="0"/>
              <a:buChar char="•"/>
            </a:pPr>
            <a:r>
              <a:rPr lang="en-US" dirty="0"/>
              <a:t>Support for Service Providers</a:t>
            </a:r>
          </a:p>
          <a:p>
            <a:pPr marL="285750" indent="-285750" algn="l">
              <a:buFont typeface="Arial" panose="020B0604020202020204" pitchFamily="34" charset="0"/>
              <a:buChar char="•"/>
            </a:pPr>
            <a:r>
              <a:rPr lang="en-US" dirty="0"/>
              <a:t>Mobile Response Team</a:t>
            </a:r>
          </a:p>
          <a:p>
            <a:pPr marL="285750" indent="-285750" algn="l">
              <a:buFont typeface="Arial" panose="020B0604020202020204" pitchFamily="34" charset="0"/>
              <a:buChar char="•"/>
            </a:pPr>
            <a:r>
              <a:rPr lang="en-US" dirty="0"/>
              <a:t>Intergenerational Outdoor Space</a:t>
            </a:r>
          </a:p>
        </p:txBody>
      </p:sp>
      <p:sp>
        <p:nvSpPr>
          <p:cNvPr id="5" name="Date Placeholder 4">
            <a:extLst>
              <a:ext uri="{FF2B5EF4-FFF2-40B4-BE49-F238E27FC236}">
                <a16:creationId xmlns:a16="http://schemas.microsoft.com/office/drawing/2014/main" id="{3B21BB9C-4477-14B9-526A-FDAF6016460B}"/>
              </a:ext>
            </a:extLst>
          </p:cNvPr>
          <p:cNvSpPr>
            <a:spLocks noGrp="1"/>
          </p:cNvSpPr>
          <p:nvPr>
            <p:ph type="dt" sz="half" idx="10"/>
          </p:nvPr>
        </p:nvSpPr>
        <p:spPr/>
        <p:txBody>
          <a:bodyPr/>
          <a:lstStyle/>
          <a:p>
            <a:r>
              <a:rPr lang="en-US" dirty="0"/>
              <a:t>10/19/2023</a:t>
            </a:r>
          </a:p>
        </p:txBody>
      </p:sp>
      <p:sp>
        <p:nvSpPr>
          <p:cNvPr id="7" name="Slide Number Placeholder 6">
            <a:extLst>
              <a:ext uri="{FF2B5EF4-FFF2-40B4-BE49-F238E27FC236}">
                <a16:creationId xmlns:a16="http://schemas.microsoft.com/office/drawing/2014/main" id="{42A7C01C-F49D-9EFF-84AE-F9C591A17BD2}"/>
              </a:ext>
            </a:extLst>
          </p:cNvPr>
          <p:cNvSpPr>
            <a:spLocks noGrp="1"/>
          </p:cNvSpPr>
          <p:nvPr>
            <p:ph type="sldNum" sz="quarter" idx="12"/>
          </p:nvPr>
        </p:nvSpPr>
        <p:spPr/>
        <p:txBody>
          <a:bodyPr/>
          <a:lstStyle/>
          <a:p>
            <a:fld id="{B5CEABB6-07DC-46E8-9B57-56EC44A396E5}" type="slidenum">
              <a:rPr lang="en-US" smtClean="0"/>
              <a:t>14</a:t>
            </a:fld>
            <a:endParaRPr lang="en-US" dirty="0"/>
          </a:p>
        </p:txBody>
      </p:sp>
    </p:spTree>
    <p:extLst>
      <p:ext uri="{BB962C8B-B14F-4D97-AF65-F5344CB8AC3E}">
        <p14:creationId xmlns:p14="http://schemas.microsoft.com/office/powerpoint/2010/main" val="250017624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E39055A8-6754-4F27-8010-BF142982DD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sp useBgFill="1">
        <p:nvSpPr>
          <p:cNvPr id="22" name="Rectangle 21">
            <a:extLst>
              <a:ext uri="{FF2B5EF4-FFF2-40B4-BE49-F238E27FC236}">
                <a16:creationId xmlns:a16="http://schemas.microsoft.com/office/drawing/2014/main" id="{63BEA8DC-D85D-47C5-A352-5FA38C6615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6" name="Picture 15" descr="Two people holding each other's hands">
            <a:extLst>
              <a:ext uri="{FF2B5EF4-FFF2-40B4-BE49-F238E27FC236}">
                <a16:creationId xmlns:a16="http://schemas.microsoft.com/office/drawing/2014/main" id="{537843BB-3CD1-3EB2-C255-0A53769DAD3D}"/>
              </a:ext>
            </a:extLst>
          </p:cNvPr>
          <p:cNvPicPr>
            <a:picLocks noChangeAspect="1"/>
          </p:cNvPicPr>
          <p:nvPr/>
        </p:nvPicPr>
        <p:blipFill rotWithShape="1">
          <a:blip r:embed="rId3"/>
          <a:srcRect t="7664" b="8067"/>
          <a:stretch/>
        </p:blipFill>
        <p:spPr>
          <a:xfrm>
            <a:off x="20" y="10"/>
            <a:ext cx="12191979" cy="6857990"/>
          </a:xfrm>
          <a:prstGeom prst="rect">
            <a:avLst/>
          </a:prstGeom>
        </p:spPr>
      </p:pic>
      <p:sp>
        <p:nvSpPr>
          <p:cNvPr id="24" name="Rectangle 23">
            <a:extLst>
              <a:ext uri="{FF2B5EF4-FFF2-40B4-BE49-F238E27FC236}">
                <a16:creationId xmlns:a16="http://schemas.microsoft.com/office/drawing/2014/main" id="{439B1D89-E1A5-4FF7-9AE5-EA1EA589236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690"/>
            <a:ext cx="9339206" cy="6858000"/>
          </a:xfrm>
          <a:prstGeom prst="rect">
            <a:avLst/>
          </a:prstGeom>
          <a:gradFill>
            <a:gsLst>
              <a:gs pos="58000">
                <a:srgbClr val="000000">
                  <a:alpha val="30000"/>
                </a:srgbClr>
              </a:gs>
              <a:gs pos="33000">
                <a:srgbClr val="000000">
                  <a:alpha val="20000"/>
                </a:srgbClr>
              </a:gs>
              <a:gs pos="0">
                <a:srgbClr val="000000">
                  <a:alpha val="0"/>
                </a:srgbClr>
              </a:gs>
              <a:gs pos="100000">
                <a:srgbClr val="000000">
                  <a:alpha val="30000"/>
                </a:srgb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2" name="Title 1">
            <a:extLst>
              <a:ext uri="{FF2B5EF4-FFF2-40B4-BE49-F238E27FC236}">
                <a16:creationId xmlns:a16="http://schemas.microsoft.com/office/drawing/2014/main" id="{75F581C2-8E24-AAF9-3C8C-6E51F8B7A364}"/>
              </a:ext>
            </a:extLst>
          </p:cNvPr>
          <p:cNvSpPr>
            <a:spLocks noGrp="1"/>
          </p:cNvSpPr>
          <p:nvPr>
            <p:ph type="ctrTitle"/>
          </p:nvPr>
        </p:nvSpPr>
        <p:spPr>
          <a:xfrm>
            <a:off x="649045" y="753034"/>
            <a:ext cx="9014500" cy="4130693"/>
          </a:xfrm>
        </p:spPr>
        <p:txBody>
          <a:bodyPr vert="horz" lIns="91440" tIns="45720" rIns="91440" bIns="45720" rtlCol="0" anchor="t">
            <a:normAutofit/>
          </a:bodyPr>
          <a:lstStyle/>
          <a:p>
            <a:r>
              <a:rPr lang="en-US" sz="8800" b="1" kern="1200" spc="-40" baseline="0">
                <a:solidFill>
                  <a:srgbClr val="FFFFFF"/>
                </a:solidFill>
                <a:latin typeface="+mj-lt"/>
                <a:ea typeface="+mj-ea"/>
                <a:cs typeface="+mj-cs"/>
              </a:rPr>
              <a:t>Caregiving</a:t>
            </a:r>
          </a:p>
        </p:txBody>
      </p:sp>
      <p:sp>
        <p:nvSpPr>
          <p:cNvPr id="3" name="TextBox 2">
            <a:extLst>
              <a:ext uri="{FF2B5EF4-FFF2-40B4-BE49-F238E27FC236}">
                <a16:creationId xmlns:a16="http://schemas.microsoft.com/office/drawing/2014/main" id="{1989AFC1-B7A8-F9E7-EFBE-17E323D09F78}"/>
              </a:ext>
            </a:extLst>
          </p:cNvPr>
          <p:cNvSpPr txBox="1"/>
          <p:nvPr/>
        </p:nvSpPr>
        <p:spPr>
          <a:xfrm>
            <a:off x="51841" y="5958038"/>
            <a:ext cx="6416335" cy="1200329"/>
          </a:xfrm>
          <a:prstGeom prst="rect">
            <a:avLst/>
          </a:prstGeom>
          <a:noFill/>
        </p:spPr>
        <p:txBody>
          <a:bodyPr wrap="square" rtlCol="0">
            <a:spAutoFit/>
          </a:bodyPr>
          <a:lstStyle/>
          <a:p>
            <a:r>
              <a:rPr lang="en-US" b="1" i="0" dirty="0">
                <a:solidFill>
                  <a:schemeClr val="bg1"/>
                </a:solidFill>
                <a:effectLst/>
              </a:rPr>
              <a:t>Jason Kemp Van </a:t>
            </a:r>
            <a:r>
              <a:rPr lang="en-US" b="1" i="0" dirty="0" err="1">
                <a:solidFill>
                  <a:schemeClr val="bg1"/>
                </a:solidFill>
                <a:effectLst/>
              </a:rPr>
              <a:t>Ee</a:t>
            </a:r>
            <a:r>
              <a:rPr lang="en-US" b="1" i="0" dirty="0">
                <a:solidFill>
                  <a:schemeClr val="bg1"/>
                </a:solidFill>
                <a:effectLst/>
              </a:rPr>
              <a:t>, </a:t>
            </a:r>
            <a:r>
              <a:rPr lang="en-US" sz="1800" b="1" dirty="0">
                <a:solidFill>
                  <a:schemeClr val="bg1"/>
                </a:solidFill>
              </a:rPr>
              <a:t>Social Services Program Manager Kings County Human Services Agency</a:t>
            </a:r>
          </a:p>
          <a:p>
            <a:endParaRPr lang="en-US" b="0" i="0" dirty="0">
              <a:solidFill>
                <a:schemeClr val="bg1"/>
              </a:solidFill>
              <a:effectLst/>
              <a:latin typeface="Times New Roman" panose="02020603050405020304" pitchFamily="18" charset="0"/>
            </a:endParaRPr>
          </a:p>
          <a:p>
            <a:endParaRPr lang="en-US" dirty="0"/>
          </a:p>
        </p:txBody>
      </p:sp>
    </p:spTree>
    <p:extLst>
      <p:ext uri="{BB962C8B-B14F-4D97-AF65-F5344CB8AC3E}">
        <p14:creationId xmlns:p14="http://schemas.microsoft.com/office/powerpoint/2010/main" val="159263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DDEEB5-E226-127C-2B3B-054915D406B7}"/>
              </a:ext>
            </a:extLst>
          </p:cNvPr>
          <p:cNvSpPr>
            <a:spLocks noGrp="1"/>
          </p:cNvSpPr>
          <p:nvPr>
            <p:ph type="title"/>
          </p:nvPr>
        </p:nvSpPr>
        <p:spPr>
          <a:xfrm>
            <a:off x="838200" y="226114"/>
            <a:ext cx="10515600" cy="1325563"/>
          </a:xfrm>
        </p:spPr>
        <p:txBody>
          <a:bodyPr/>
          <a:lstStyle/>
          <a:p>
            <a:r>
              <a:rPr lang="en-US" dirty="0"/>
              <a:t>Caregiving overview</a:t>
            </a:r>
          </a:p>
        </p:txBody>
      </p:sp>
      <p:sp>
        <p:nvSpPr>
          <p:cNvPr id="3" name="Date Placeholder 2">
            <a:extLst>
              <a:ext uri="{FF2B5EF4-FFF2-40B4-BE49-F238E27FC236}">
                <a16:creationId xmlns:a16="http://schemas.microsoft.com/office/drawing/2014/main" id="{68CCFAF9-DE98-03EE-D767-250DF2B0B029}"/>
              </a:ext>
            </a:extLst>
          </p:cNvPr>
          <p:cNvSpPr>
            <a:spLocks noGrp="1"/>
          </p:cNvSpPr>
          <p:nvPr>
            <p:ph type="dt" sz="half" idx="10"/>
          </p:nvPr>
        </p:nvSpPr>
        <p:spPr/>
        <p:txBody>
          <a:bodyPr/>
          <a:lstStyle/>
          <a:p>
            <a:r>
              <a:rPr lang="en-US" dirty="0"/>
              <a:t>10/19/2023</a:t>
            </a:r>
          </a:p>
        </p:txBody>
      </p:sp>
      <p:sp>
        <p:nvSpPr>
          <p:cNvPr id="5" name="Slide Number Placeholder 4">
            <a:extLst>
              <a:ext uri="{FF2B5EF4-FFF2-40B4-BE49-F238E27FC236}">
                <a16:creationId xmlns:a16="http://schemas.microsoft.com/office/drawing/2014/main" id="{D58920C6-AD51-B51D-9B38-D42EFC1DDCAF}"/>
              </a:ext>
            </a:extLst>
          </p:cNvPr>
          <p:cNvSpPr>
            <a:spLocks noGrp="1"/>
          </p:cNvSpPr>
          <p:nvPr>
            <p:ph type="sldNum" sz="quarter" idx="12"/>
          </p:nvPr>
        </p:nvSpPr>
        <p:spPr/>
        <p:txBody>
          <a:bodyPr/>
          <a:lstStyle/>
          <a:p>
            <a:fld id="{B5CEABB6-07DC-46E8-9B57-56EC44A396E5}" type="slidenum">
              <a:rPr lang="en-US" smtClean="0"/>
              <a:t>16</a:t>
            </a:fld>
            <a:endParaRPr lang="en-US" dirty="0"/>
          </a:p>
        </p:txBody>
      </p:sp>
      <p:sp>
        <p:nvSpPr>
          <p:cNvPr id="10" name="Text Placeholder 9">
            <a:extLst>
              <a:ext uri="{FF2B5EF4-FFF2-40B4-BE49-F238E27FC236}">
                <a16:creationId xmlns:a16="http://schemas.microsoft.com/office/drawing/2014/main" id="{42EDB916-DF8A-A8D6-3842-20706377A6C6}"/>
              </a:ext>
            </a:extLst>
          </p:cNvPr>
          <p:cNvSpPr>
            <a:spLocks noGrp="1"/>
          </p:cNvSpPr>
          <p:nvPr>
            <p:ph type="body" sz="quarter" idx="20"/>
          </p:nvPr>
        </p:nvSpPr>
        <p:spPr>
          <a:xfrm>
            <a:off x="4828408" y="2100356"/>
            <a:ext cx="2283712" cy="2743200"/>
          </a:xfrm>
          <a:solidFill>
            <a:schemeClr val="bg1"/>
          </a:solidFill>
        </p:spPr>
        <p:txBody>
          <a:bodyPr/>
          <a:lstStyle/>
          <a:p>
            <a:endParaRPr lang="en-US" dirty="0"/>
          </a:p>
        </p:txBody>
      </p:sp>
      <p:pic>
        <p:nvPicPr>
          <p:cNvPr id="14" name="Content Placeholder 13" descr="Daughter bonding with father in wheelchair">
            <a:extLst>
              <a:ext uri="{FF2B5EF4-FFF2-40B4-BE49-F238E27FC236}">
                <a16:creationId xmlns:a16="http://schemas.microsoft.com/office/drawing/2014/main" id="{1D54BBCC-35B3-125B-B52A-EFE93DCF152A}"/>
              </a:ext>
            </a:extLst>
          </p:cNvPr>
          <p:cNvPicPr>
            <a:picLocks noGrp="1" noChangeAspect="1"/>
          </p:cNvPicPr>
          <p:nvPr>
            <p:ph sz="quarter" idx="15"/>
          </p:nvPr>
        </p:nvPicPr>
        <p:blipFill rotWithShape="1">
          <a:blip r:embed="rId3"/>
          <a:srcRect l="27056"/>
          <a:stretch/>
        </p:blipFill>
        <p:spPr>
          <a:xfrm>
            <a:off x="4945963" y="2456293"/>
            <a:ext cx="2048603" cy="1872314"/>
          </a:xfrm>
        </p:spPr>
      </p:pic>
      <p:sp>
        <p:nvSpPr>
          <p:cNvPr id="12" name="TextBox 11">
            <a:extLst>
              <a:ext uri="{FF2B5EF4-FFF2-40B4-BE49-F238E27FC236}">
                <a16:creationId xmlns:a16="http://schemas.microsoft.com/office/drawing/2014/main" id="{B6BF4A1A-35C0-62BA-D226-78911A600B85}"/>
              </a:ext>
            </a:extLst>
          </p:cNvPr>
          <p:cNvSpPr txBox="1"/>
          <p:nvPr/>
        </p:nvSpPr>
        <p:spPr>
          <a:xfrm>
            <a:off x="381902" y="4262250"/>
            <a:ext cx="3504210" cy="1600438"/>
          </a:xfrm>
          <a:prstGeom prst="rect">
            <a:avLst/>
          </a:prstGeom>
          <a:noFill/>
        </p:spPr>
        <p:txBody>
          <a:bodyPr wrap="square" rtlCol="0">
            <a:spAutoFit/>
          </a:bodyPr>
          <a:lstStyle/>
          <a:p>
            <a:pPr marL="342900" indent="-342900">
              <a:buFont typeface="Arial" panose="020B0604020202020204" pitchFamily="34" charset="0"/>
              <a:buChar char="•"/>
            </a:pPr>
            <a:r>
              <a:rPr lang="en-US" sz="2000" dirty="0"/>
              <a:t>33% were either current or past caregivers.</a:t>
            </a:r>
          </a:p>
          <a:p>
            <a:pPr marL="342900" indent="-342900">
              <a:buFont typeface="Arial" panose="020B0604020202020204" pitchFamily="34" charset="0"/>
              <a:buChar char="•"/>
            </a:pPr>
            <a:r>
              <a:rPr lang="en-US" sz="2000" dirty="0"/>
              <a:t>25% were receiving help from caregivers.</a:t>
            </a:r>
          </a:p>
          <a:p>
            <a:endParaRPr lang="en-US" dirty="0"/>
          </a:p>
        </p:txBody>
      </p:sp>
      <p:sp>
        <p:nvSpPr>
          <p:cNvPr id="15" name="TextBox 14">
            <a:extLst>
              <a:ext uri="{FF2B5EF4-FFF2-40B4-BE49-F238E27FC236}">
                <a16:creationId xmlns:a16="http://schemas.microsoft.com/office/drawing/2014/main" id="{96D1947E-9C15-1985-B37E-1C73DBAAE535}"/>
              </a:ext>
            </a:extLst>
          </p:cNvPr>
          <p:cNvSpPr txBox="1"/>
          <p:nvPr/>
        </p:nvSpPr>
        <p:spPr>
          <a:xfrm>
            <a:off x="7848599" y="2468382"/>
            <a:ext cx="3810330" cy="1015663"/>
          </a:xfrm>
          <a:prstGeom prst="rect">
            <a:avLst/>
          </a:prstGeom>
          <a:noFill/>
        </p:spPr>
        <p:txBody>
          <a:bodyPr wrap="square" rtlCol="0">
            <a:spAutoFit/>
          </a:bodyPr>
          <a:lstStyle/>
          <a:p>
            <a:pPr algn="just"/>
            <a:r>
              <a:rPr lang="en-US" sz="2000" dirty="0"/>
              <a:t>Asked both caregivers and those needing care to discuss unmet needs and challenges.</a:t>
            </a:r>
          </a:p>
        </p:txBody>
      </p:sp>
      <p:sp>
        <p:nvSpPr>
          <p:cNvPr id="16" name="TextBox 15">
            <a:extLst>
              <a:ext uri="{FF2B5EF4-FFF2-40B4-BE49-F238E27FC236}">
                <a16:creationId xmlns:a16="http://schemas.microsoft.com/office/drawing/2014/main" id="{0D24CDAF-1FF5-084B-F671-59B92A8FC3F0}"/>
              </a:ext>
            </a:extLst>
          </p:cNvPr>
          <p:cNvSpPr txBox="1"/>
          <p:nvPr/>
        </p:nvSpPr>
        <p:spPr>
          <a:xfrm>
            <a:off x="7848600" y="4400750"/>
            <a:ext cx="3810329" cy="1323439"/>
          </a:xfrm>
          <a:prstGeom prst="rect">
            <a:avLst/>
          </a:prstGeom>
          <a:noFill/>
        </p:spPr>
        <p:txBody>
          <a:bodyPr wrap="square" rtlCol="0">
            <a:spAutoFit/>
          </a:bodyPr>
          <a:lstStyle/>
          <a:p>
            <a:pPr algn="just"/>
            <a:r>
              <a:rPr lang="en-US" sz="2000" dirty="0"/>
              <a:t>Interviewees discussed the types of help they need, solutions, and experiences with service providers.</a:t>
            </a:r>
          </a:p>
        </p:txBody>
      </p:sp>
      <p:sp>
        <p:nvSpPr>
          <p:cNvPr id="17" name="TextBox 16">
            <a:extLst>
              <a:ext uri="{FF2B5EF4-FFF2-40B4-BE49-F238E27FC236}">
                <a16:creationId xmlns:a16="http://schemas.microsoft.com/office/drawing/2014/main" id="{D3E6203E-6C31-4B93-5E30-38A9D635C889}"/>
              </a:ext>
            </a:extLst>
          </p:cNvPr>
          <p:cNvSpPr txBox="1"/>
          <p:nvPr/>
        </p:nvSpPr>
        <p:spPr>
          <a:xfrm>
            <a:off x="534390" y="1537334"/>
            <a:ext cx="3906982" cy="1938992"/>
          </a:xfrm>
          <a:prstGeom prst="rect">
            <a:avLst/>
          </a:prstGeom>
          <a:noFill/>
        </p:spPr>
        <p:txBody>
          <a:bodyPr wrap="square" rtlCol="0">
            <a:spAutoFit/>
          </a:bodyPr>
          <a:lstStyle/>
          <a:p>
            <a:r>
              <a:rPr lang="en-US" sz="2000" dirty="0"/>
              <a:t>Caregiving includes either receiving help from family and/or friends, as well as receiving help from paid caregivers and/or In Home Supportive Services (IHSS).</a:t>
            </a:r>
          </a:p>
        </p:txBody>
      </p:sp>
      <p:sp>
        <p:nvSpPr>
          <p:cNvPr id="18" name="Rectangle: Rounded Corners 17">
            <a:extLst>
              <a:ext uri="{FF2B5EF4-FFF2-40B4-BE49-F238E27FC236}">
                <a16:creationId xmlns:a16="http://schemas.microsoft.com/office/drawing/2014/main" id="{02A47115-E850-CA8B-58F1-9362E3E237BF}"/>
              </a:ext>
            </a:extLst>
          </p:cNvPr>
          <p:cNvSpPr/>
          <p:nvPr/>
        </p:nvSpPr>
        <p:spPr>
          <a:xfrm>
            <a:off x="381902" y="4123751"/>
            <a:ext cx="3354284" cy="1600438"/>
          </a:xfrm>
          <a:prstGeom prst="roundRect">
            <a:avLst/>
          </a:prstGeom>
          <a:noFill/>
          <a:ln w="38100">
            <a:solidFill>
              <a:schemeClr val="accent6">
                <a:lumMod val="50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9" name="TextBox 18">
            <a:extLst>
              <a:ext uri="{FF2B5EF4-FFF2-40B4-BE49-F238E27FC236}">
                <a16:creationId xmlns:a16="http://schemas.microsoft.com/office/drawing/2014/main" id="{4EFD3057-9555-457E-BF88-4A222E95160D}"/>
              </a:ext>
            </a:extLst>
          </p:cNvPr>
          <p:cNvSpPr txBox="1"/>
          <p:nvPr/>
        </p:nvSpPr>
        <p:spPr>
          <a:xfrm>
            <a:off x="8525658" y="1675051"/>
            <a:ext cx="2456212" cy="400110"/>
          </a:xfrm>
          <a:prstGeom prst="rect">
            <a:avLst/>
          </a:prstGeom>
          <a:noFill/>
        </p:spPr>
        <p:txBody>
          <a:bodyPr wrap="square" rtlCol="0">
            <a:spAutoFit/>
          </a:bodyPr>
          <a:lstStyle/>
          <a:p>
            <a:r>
              <a:rPr lang="en-US" sz="2000" b="1" dirty="0">
                <a:latin typeface="+mj-lt"/>
              </a:rPr>
              <a:t>Survey Questions</a:t>
            </a:r>
          </a:p>
        </p:txBody>
      </p:sp>
      <p:pic>
        <p:nvPicPr>
          <p:cNvPr id="21" name="Graphic 20" descr="Rating 3 Star outline">
            <a:extLst>
              <a:ext uri="{FF2B5EF4-FFF2-40B4-BE49-F238E27FC236}">
                <a16:creationId xmlns:a16="http://schemas.microsoft.com/office/drawing/2014/main" id="{9232DA0D-DD9B-4858-2C71-BD094C1AA2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96564" y="3485198"/>
            <a:ext cx="914400" cy="914400"/>
          </a:xfrm>
          <a:prstGeom prst="rect">
            <a:avLst/>
          </a:prstGeom>
        </p:spPr>
      </p:pic>
    </p:spTree>
    <p:extLst>
      <p:ext uri="{BB962C8B-B14F-4D97-AF65-F5344CB8AC3E}">
        <p14:creationId xmlns:p14="http://schemas.microsoft.com/office/powerpoint/2010/main" val="229953234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a:lstStyle/>
          <a:p>
            <a:r>
              <a:rPr lang="en-ZA" dirty="0"/>
              <a:t>Caregiver needs</a:t>
            </a:r>
          </a:p>
        </p:txBody>
      </p:sp>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683063" y="3320755"/>
            <a:ext cx="2624447" cy="360000"/>
          </a:xfrm>
        </p:spPr>
        <p:txBody>
          <a:bodyPr vert="horz" lIns="91440" tIns="45720" rIns="91440" bIns="45720" rtlCol="0" anchor="t">
            <a:noAutofit/>
          </a:bodyPr>
          <a:lstStyle/>
          <a:p>
            <a:r>
              <a:rPr lang="en-ZA" sz="1800" noProof="1"/>
              <a:t>CAREGIVER TRAINING</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766547" y="4022135"/>
            <a:ext cx="2624447" cy="2025557"/>
          </a:xfrm>
        </p:spPr>
        <p:txBody>
          <a:bodyPr>
            <a:noAutofit/>
          </a:bodyPr>
          <a:lstStyle/>
          <a:p>
            <a:pPr marL="285750" indent="-285750" algn="l">
              <a:buFont typeface="Arial" panose="020B0604020202020204" pitchFamily="34" charset="0"/>
              <a:buChar char="•"/>
            </a:pPr>
            <a:r>
              <a:rPr lang="en-ZA" noProof="1"/>
              <a:t>For persons with high level needs.</a:t>
            </a:r>
          </a:p>
          <a:p>
            <a:pPr marL="285750" indent="-285750" algn="l">
              <a:buFont typeface="Arial" panose="020B0604020202020204" pitchFamily="34" charset="0"/>
              <a:buChar char="•"/>
            </a:pPr>
            <a:r>
              <a:rPr lang="en-ZA" noProof="1"/>
              <a:t>Memory loss and/or behavioral challenges.</a:t>
            </a:r>
          </a:p>
          <a:p>
            <a:pPr marL="285750" indent="-285750" algn="l">
              <a:buFont typeface="Arial" panose="020B0604020202020204" pitchFamily="34" charset="0"/>
              <a:buChar char="•"/>
            </a:pPr>
            <a:r>
              <a:rPr lang="en-ZA" noProof="1"/>
              <a:t>Disease specific training.</a:t>
            </a:r>
          </a:p>
          <a:p>
            <a:pPr marL="285750" indent="-285750" algn="l">
              <a:buFont typeface="Arial" panose="020B0604020202020204" pitchFamily="34" charset="0"/>
              <a:buChar char="•"/>
            </a:pPr>
            <a:r>
              <a:rPr lang="en-ZA" noProof="1"/>
              <a:t>Provide information on available programs and services.</a:t>
            </a:r>
          </a:p>
        </p:txBody>
      </p:sp>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4812763" y="3320755"/>
            <a:ext cx="3020914" cy="360000"/>
          </a:xfrm>
        </p:spPr>
        <p:txBody>
          <a:bodyPr>
            <a:noAutofit/>
          </a:bodyPr>
          <a:lstStyle/>
          <a:p>
            <a:r>
              <a:rPr lang="en-ZA" sz="1800" dirty="0"/>
              <a:t>MENTORING &amp; SUPPORT</a:t>
            </a:r>
          </a:p>
          <a:p>
            <a:endParaRPr lang="en-ZA" sz="1800" dirty="0"/>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965405" y="4022135"/>
            <a:ext cx="2785730" cy="2138018"/>
          </a:xfrm>
        </p:spPr>
        <p:txBody>
          <a:bodyPr vert="horz" lIns="91440" tIns="45720" rIns="91440" bIns="45720" rtlCol="0" anchor="t">
            <a:noAutofit/>
          </a:bodyPr>
          <a:lstStyle/>
          <a:p>
            <a:pPr marL="285750" indent="-285750" algn="l">
              <a:buFont typeface="Arial" panose="020B0604020202020204" pitchFamily="34" charset="0"/>
              <a:buChar char="•"/>
            </a:pPr>
            <a:r>
              <a:rPr lang="en-ZA" noProof="1"/>
              <a:t>Agencies to remain connected to family throughout need.</a:t>
            </a:r>
          </a:p>
          <a:p>
            <a:pPr marL="285750" indent="-285750" algn="l">
              <a:buFont typeface="Arial" panose="020B0604020202020204" pitchFamily="34" charset="0"/>
              <a:buChar char="•"/>
            </a:pPr>
            <a:r>
              <a:rPr lang="en-ZA" noProof="1"/>
              <a:t>Need an advocate and support as families engage with the health and human service system.</a:t>
            </a:r>
          </a:p>
        </p:txBody>
      </p:sp>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9373800" y="3320755"/>
            <a:ext cx="1980000" cy="360000"/>
          </a:xfrm>
        </p:spPr>
        <p:txBody>
          <a:bodyPr vert="horz" lIns="91440" tIns="45720" rIns="91440" bIns="45720" rtlCol="0" anchor="t">
            <a:normAutofit/>
          </a:bodyPr>
          <a:lstStyle/>
          <a:p>
            <a:r>
              <a:rPr lang="en-ZA" sz="1800" noProof="1"/>
              <a:t>RESPITE</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9387840" y="4022135"/>
            <a:ext cx="2103120" cy="2138018"/>
          </a:xfrm>
        </p:spPr>
        <p:txBody>
          <a:bodyPr>
            <a:noAutofit/>
          </a:bodyPr>
          <a:lstStyle/>
          <a:p>
            <a:pPr marL="285750" indent="-285750" algn="l">
              <a:buFont typeface="Arial" panose="020B0604020202020204" pitchFamily="34" charset="0"/>
              <a:buChar char="•"/>
            </a:pPr>
            <a:r>
              <a:rPr lang="en-ZA" noProof="1"/>
              <a:t>Caregiver self-care.</a:t>
            </a:r>
          </a:p>
          <a:p>
            <a:pPr marL="285750" indent="-285750" algn="l">
              <a:buFont typeface="Arial" panose="020B0604020202020204" pitchFamily="34" charset="0"/>
              <a:buChar char="•"/>
            </a:pPr>
            <a:r>
              <a:rPr lang="en-ZA" noProof="1"/>
              <a:t>Lack of affordable paid caregivers.</a:t>
            </a:r>
          </a:p>
          <a:p>
            <a:pPr marL="285750" indent="-285750" algn="l">
              <a:buFont typeface="Arial" panose="020B0604020202020204" pitchFamily="34" charset="0"/>
              <a:buChar char="•"/>
            </a:pPr>
            <a:r>
              <a:rPr lang="en-ZA" noProof="1"/>
              <a:t>Overwhelming and caregivers need to complete many tasks.</a:t>
            </a:r>
          </a:p>
        </p:txBody>
      </p:sp>
      <p:sp>
        <p:nvSpPr>
          <p:cNvPr id="67" name="Date Placeholder 66">
            <a:extLst>
              <a:ext uri="{FF2B5EF4-FFF2-40B4-BE49-F238E27FC236}">
                <a16:creationId xmlns:a16="http://schemas.microsoft.com/office/drawing/2014/main" id="{C5C9AB6C-B8FC-40C9-A0D0-4D653995F1B1}"/>
              </a:ext>
            </a:extLst>
          </p:cNvPr>
          <p:cNvSpPr>
            <a:spLocks noGrp="1"/>
          </p:cNvSpPr>
          <p:nvPr>
            <p:ph type="dt" sz="half" idx="10"/>
          </p:nvPr>
        </p:nvSpPr>
        <p:spPr>
          <a:xfrm>
            <a:off x="838200" y="6356350"/>
            <a:ext cx="2743200" cy="365125"/>
          </a:xfrm>
        </p:spPr>
        <p:txBody>
          <a:bodyPr/>
          <a:lstStyle/>
          <a:p>
            <a:r>
              <a:rPr lang="en-US" dirty="0"/>
              <a:t>10/19/2023</a:t>
            </a:r>
          </a:p>
        </p:txBody>
      </p:sp>
      <p:sp>
        <p:nvSpPr>
          <p:cNvPr id="68" name="Slide Number Placeholder 67">
            <a:extLst>
              <a:ext uri="{FF2B5EF4-FFF2-40B4-BE49-F238E27FC236}">
                <a16:creationId xmlns:a16="http://schemas.microsoft.com/office/drawing/2014/main" id="{B021EF79-3E65-41F9-83B6-DC0B2A51E33B}"/>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17</a:t>
            </a:fld>
            <a:endParaRPr lang="en-US" dirty="0"/>
          </a:p>
        </p:txBody>
      </p:sp>
      <p:pic>
        <p:nvPicPr>
          <p:cNvPr id="15" name="Content Placeholder 14" descr="Teacher outline">
            <a:extLst>
              <a:ext uri="{FF2B5EF4-FFF2-40B4-BE49-F238E27FC236}">
                <a16:creationId xmlns:a16="http://schemas.microsoft.com/office/drawing/2014/main" id="{474DD3B1-83E4-2851-8EBC-96D3DF7FEDC2}"/>
              </a:ext>
            </a:extLst>
          </p:cNvPr>
          <p:cNvPicPr>
            <a:picLocks noGrp="1" noChangeAspect="1"/>
          </p:cNvPicPr>
          <p:nvPr>
            <p:ph sz="quarter" idx="13"/>
          </p:nvPr>
        </p:nvPicPr>
        <p:blipFill>
          <a:blip r:embed="rId3">
            <a:extLst>
              <a:ext uri="{96DAC541-7B7A-43D3-8B79-37D633B846F1}">
                <asvg:svgBlip xmlns:asvg="http://schemas.microsoft.com/office/drawing/2016/SVG/main" r:embed="rId4"/>
              </a:ext>
            </a:extLst>
          </a:blip>
          <a:stretch>
            <a:fillRect/>
          </a:stretch>
        </p:blipFill>
        <p:spPr>
          <a:xfrm>
            <a:off x="1295400" y="1952514"/>
            <a:ext cx="914400" cy="914400"/>
          </a:xfrm>
        </p:spPr>
      </p:pic>
      <p:pic>
        <p:nvPicPr>
          <p:cNvPr id="17" name="Content Placeholder 16" descr="Open hand with solid fill">
            <a:extLst>
              <a:ext uri="{FF2B5EF4-FFF2-40B4-BE49-F238E27FC236}">
                <a16:creationId xmlns:a16="http://schemas.microsoft.com/office/drawing/2014/main" id="{3FD9A2EC-6AAD-3CF3-8D3E-1E65A6478169}"/>
              </a:ext>
            </a:extLst>
          </p:cNvPr>
          <p:cNvPicPr>
            <a:picLocks noGrp="1" noChangeAspect="1"/>
          </p:cNvPicPr>
          <p:nvPr>
            <p:ph sz="quarter" idx="17"/>
          </p:nvPr>
        </p:nvPicPr>
        <p:blipFill>
          <a:blip r:embed="rId5">
            <a:extLst>
              <a:ext uri="{96DAC541-7B7A-43D3-8B79-37D633B846F1}">
                <asvg:svgBlip xmlns:asvg="http://schemas.microsoft.com/office/drawing/2016/SVG/main" r:embed="rId6"/>
              </a:ext>
            </a:extLst>
          </a:blip>
          <a:stretch>
            <a:fillRect/>
          </a:stretch>
        </p:blipFill>
        <p:spPr>
          <a:xfrm>
            <a:off x="5694459" y="1952514"/>
            <a:ext cx="914400" cy="914400"/>
          </a:xfrm>
        </p:spPr>
      </p:pic>
      <p:pic>
        <p:nvPicPr>
          <p:cNvPr id="21" name="Graphic 20" descr="Hammock outline">
            <a:extLst>
              <a:ext uri="{FF2B5EF4-FFF2-40B4-BE49-F238E27FC236}">
                <a16:creationId xmlns:a16="http://schemas.microsoft.com/office/drawing/2014/main" id="{74F91050-EFFD-9809-1974-F32A248B036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982200" y="1952514"/>
            <a:ext cx="914400" cy="914400"/>
          </a:xfrm>
          <a:prstGeom prst="rect">
            <a:avLst/>
          </a:prstGeom>
        </p:spPr>
      </p:pic>
    </p:spTree>
    <p:extLst>
      <p:ext uri="{BB962C8B-B14F-4D97-AF65-F5344CB8AC3E}">
        <p14:creationId xmlns:p14="http://schemas.microsoft.com/office/powerpoint/2010/main" val="157752925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9788" y="365125"/>
            <a:ext cx="10515600" cy="1325563"/>
          </a:xfrm>
        </p:spPr>
        <p:txBody>
          <a:bodyPr/>
          <a:lstStyle/>
          <a:p>
            <a:r>
              <a:rPr lang="en-US" dirty="0"/>
              <a:t>RECOMMENDATIONS</a:t>
            </a:r>
          </a:p>
        </p:txBody>
      </p:sp>
      <p:sp>
        <p:nvSpPr>
          <p:cNvPr id="5" name="Text Placeholder 4">
            <a:extLst>
              <a:ext uri="{FF2B5EF4-FFF2-40B4-BE49-F238E27FC236}">
                <a16:creationId xmlns:a16="http://schemas.microsoft.com/office/drawing/2014/main" id="{F8657664-A458-4DDD-ACC2-1D87FCD6FCA9}"/>
              </a:ext>
            </a:extLst>
          </p:cNvPr>
          <p:cNvSpPr>
            <a:spLocks noGrp="1"/>
          </p:cNvSpPr>
          <p:nvPr>
            <p:ph type="body" idx="1"/>
          </p:nvPr>
        </p:nvSpPr>
        <p:spPr>
          <a:xfrm>
            <a:off x="839789" y="1681163"/>
            <a:ext cx="4114800" cy="823912"/>
          </a:xfrm>
        </p:spPr>
        <p:txBody>
          <a:bodyPr/>
          <a:lstStyle/>
          <a:p>
            <a:r>
              <a:rPr lang="en-ZA" dirty="0"/>
              <a:t>SUPPORT AND TRAINING</a:t>
            </a:r>
          </a:p>
        </p:txBody>
      </p:sp>
      <p:sp>
        <p:nvSpPr>
          <p:cNvPr id="6" name="Content Placeholder 5">
            <a:extLst>
              <a:ext uri="{FF2B5EF4-FFF2-40B4-BE49-F238E27FC236}">
                <a16:creationId xmlns:a16="http://schemas.microsoft.com/office/drawing/2014/main" id="{5A6B31B0-7B84-475D-961F-09C0191F91A2}"/>
              </a:ext>
            </a:extLst>
          </p:cNvPr>
          <p:cNvSpPr>
            <a:spLocks noGrp="1"/>
          </p:cNvSpPr>
          <p:nvPr>
            <p:ph sz="half" idx="2"/>
          </p:nvPr>
        </p:nvSpPr>
        <p:spPr>
          <a:xfrm>
            <a:off x="839788" y="2505075"/>
            <a:ext cx="4114800" cy="3081971"/>
          </a:xfrm>
        </p:spPr>
        <p:txBody>
          <a:bodyPr vert="horz" lIns="91440" tIns="45720" rIns="91440" bIns="45720" rtlCol="0" anchor="t">
            <a:normAutofit/>
          </a:bodyPr>
          <a:lstStyle/>
          <a:p>
            <a:r>
              <a:rPr lang="en-ZA" noProof="1"/>
              <a:t>Increase capacity of existing service providers to offer more caregiver training, support groups, and respite services.</a:t>
            </a:r>
          </a:p>
          <a:p>
            <a:r>
              <a:rPr lang="en-ZA" noProof="1"/>
              <a:t>Increase awareness of existing adult day care providers and their sliding fee scale.</a:t>
            </a:r>
          </a:p>
          <a:p>
            <a:r>
              <a:rPr lang="en-ZA" noProof="1"/>
              <a:t>Increase awareness of existing services and resources through use of social media, connecting with non-traditional providers, and holding resource fairs.</a:t>
            </a:r>
          </a:p>
        </p:txBody>
      </p:sp>
      <p:sp>
        <p:nvSpPr>
          <p:cNvPr id="7" name="Text Placeholder 6">
            <a:extLst>
              <a:ext uri="{FF2B5EF4-FFF2-40B4-BE49-F238E27FC236}">
                <a16:creationId xmlns:a16="http://schemas.microsoft.com/office/drawing/2014/main" id="{578017FE-712E-4E95-B483-B700F1AA4B2A}"/>
              </a:ext>
            </a:extLst>
          </p:cNvPr>
          <p:cNvSpPr>
            <a:spLocks noGrp="1"/>
          </p:cNvSpPr>
          <p:nvPr>
            <p:ph type="body" sz="quarter" idx="3"/>
          </p:nvPr>
        </p:nvSpPr>
        <p:spPr>
          <a:xfrm>
            <a:off x="6172200" y="1681163"/>
            <a:ext cx="4114800" cy="823912"/>
          </a:xfrm>
        </p:spPr>
        <p:txBody>
          <a:bodyPr/>
          <a:lstStyle/>
          <a:p>
            <a:r>
              <a:rPr lang="en-US" dirty="0"/>
              <a:t>SUPPORT AND TRAINING</a:t>
            </a:r>
          </a:p>
        </p:txBody>
      </p:sp>
      <p:sp>
        <p:nvSpPr>
          <p:cNvPr id="16" name="Content Placeholder 15">
            <a:extLst>
              <a:ext uri="{FF2B5EF4-FFF2-40B4-BE49-F238E27FC236}">
                <a16:creationId xmlns:a16="http://schemas.microsoft.com/office/drawing/2014/main" id="{39C6148D-8C70-49F3-B719-E86C709BFAF9}"/>
              </a:ext>
            </a:extLst>
          </p:cNvPr>
          <p:cNvSpPr>
            <a:spLocks noGrp="1"/>
          </p:cNvSpPr>
          <p:nvPr>
            <p:ph sz="quarter" idx="4"/>
          </p:nvPr>
        </p:nvSpPr>
        <p:spPr>
          <a:xfrm>
            <a:off x="6172199" y="2505075"/>
            <a:ext cx="4973855" cy="3549216"/>
          </a:xfrm>
        </p:spPr>
        <p:txBody>
          <a:bodyPr>
            <a:normAutofit/>
          </a:bodyPr>
          <a:lstStyle/>
          <a:p>
            <a:r>
              <a:rPr lang="en-ZA" noProof="1"/>
              <a:t>Advocate for coordination of care and streamlined communication between organizations/agencies in the health and human service fields.</a:t>
            </a:r>
          </a:p>
          <a:p>
            <a:r>
              <a:rPr lang="en-ZA" noProof="1"/>
              <a:t>Raise awareness among health and human service providers to increase assistance with navigating the system, and paperwork.</a:t>
            </a:r>
          </a:p>
          <a:p>
            <a:r>
              <a:rPr lang="en-ZA" noProof="1"/>
              <a:t>Connect with non-traditional sources of support (volunteers, college internships) to increase the level of support provided at home.</a:t>
            </a:r>
          </a:p>
          <a:p>
            <a:endParaRPr lang="en-US" dirty="0"/>
          </a:p>
        </p:txBody>
      </p:sp>
      <p:sp>
        <p:nvSpPr>
          <p:cNvPr id="2" name="Date Placeholder 1">
            <a:extLst>
              <a:ext uri="{FF2B5EF4-FFF2-40B4-BE49-F238E27FC236}">
                <a16:creationId xmlns:a16="http://schemas.microsoft.com/office/drawing/2014/main" id="{34A7F91F-F80F-48F2-952B-1A28BE488E53}"/>
              </a:ext>
            </a:extLst>
          </p:cNvPr>
          <p:cNvSpPr>
            <a:spLocks noGrp="1"/>
          </p:cNvSpPr>
          <p:nvPr>
            <p:ph type="dt" sz="half" idx="10"/>
          </p:nvPr>
        </p:nvSpPr>
        <p:spPr>
          <a:xfrm>
            <a:off x="838200" y="6356350"/>
            <a:ext cx="2743200" cy="365125"/>
          </a:xfrm>
        </p:spPr>
        <p:txBody>
          <a:bodyPr/>
          <a:lstStyle/>
          <a:p>
            <a:r>
              <a:rPr lang="en-US" dirty="0"/>
              <a:t>10/19/2023</a:t>
            </a:r>
          </a:p>
        </p:txBody>
      </p:sp>
      <p:sp>
        <p:nvSpPr>
          <p:cNvPr id="38" name="Slide Number Placeholder 37">
            <a:extLst>
              <a:ext uri="{FF2B5EF4-FFF2-40B4-BE49-F238E27FC236}">
                <a16:creationId xmlns:a16="http://schemas.microsoft.com/office/drawing/2014/main" id="{AFE5268B-0629-492C-B633-766DE4F3A019}"/>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18</a:t>
            </a:fld>
            <a:endParaRPr lang="en-US" dirty="0"/>
          </a:p>
        </p:txBody>
      </p:sp>
    </p:spTree>
    <p:extLst>
      <p:ext uri="{BB962C8B-B14F-4D97-AF65-F5344CB8AC3E}">
        <p14:creationId xmlns:p14="http://schemas.microsoft.com/office/powerpoint/2010/main" val="41516945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20F8CF-CA38-C0C4-9310-1897D107F47B}"/>
              </a:ext>
            </a:extLst>
          </p:cNvPr>
          <p:cNvSpPr>
            <a:spLocks noGrp="1"/>
          </p:cNvSpPr>
          <p:nvPr>
            <p:ph type="title"/>
          </p:nvPr>
        </p:nvSpPr>
        <p:spPr/>
        <p:txBody>
          <a:bodyPr>
            <a:normAutofit fontScale="90000"/>
          </a:bodyPr>
          <a:lstStyle/>
          <a:p>
            <a:r>
              <a:rPr lang="en-US" dirty="0"/>
              <a:t>Emphasis on caregiving needs due to Memory loss</a:t>
            </a:r>
          </a:p>
        </p:txBody>
      </p:sp>
      <p:pic>
        <p:nvPicPr>
          <p:cNvPr id="9" name="Content Placeholder 8" descr="3D art of a person">
            <a:extLst>
              <a:ext uri="{FF2B5EF4-FFF2-40B4-BE49-F238E27FC236}">
                <a16:creationId xmlns:a16="http://schemas.microsoft.com/office/drawing/2014/main" id="{DE51A793-958F-EECD-BAB0-56BC1BC7ACAC}"/>
              </a:ext>
            </a:extLst>
          </p:cNvPr>
          <p:cNvPicPr>
            <a:picLocks noGrp="1" noChangeAspect="1"/>
          </p:cNvPicPr>
          <p:nvPr>
            <p:ph idx="1"/>
          </p:nvPr>
        </p:nvPicPr>
        <p:blipFill>
          <a:blip r:embed="rId3"/>
          <a:stretch>
            <a:fillRect/>
          </a:stretch>
        </p:blipFill>
        <p:spPr>
          <a:xfrm>
            <a:off x="5832475" y="987425"/>
            <a:ext cx="4873625" cy="4873625"/>
          </a:xfrm>
        </p:spPr>
      </p:pic>
      <p:sp>
        <p:nvSpPr>
          <p:cNvPr id="4" name="Text Placeholder 3">
            <a:extLst>
              <a:ext uri="{FF2B5EF4-FFF2-40B4-BE49-F238E27FC236}">
                <a16:creationId xmlns:a16="http://schemas.microsoft.com/office/drawing/2014/main" id="{BF5B068C-8C94-5425-C316-7FF2947525F3}"/>
              </a:ext>
            </a:extLst>
          </p:cNvPr>
          <p:cNvSpPr>
            <a:spLocks noGrp="1"/>
          </p:cNvSpPr>
          <p:nvPr>
            <p:ph type="body" sz="half" idx="2"/>
          </p:nvPr>
        </p:nvSpPr>
        <p:spPr>
          <a:xfrm>
            <a:off x="839788" y="2317925"/>
            <a:ext cx="3932237" cy="3811588"/>
          </a:xfrm>
        </p:spPr>
        <p:txBody>
          <a:bodyPr/>
          <a:lstStyle/>
          <a:p>
            <a:r>
              <a:rPr lang="en-US" sz="1600" dirty="0"/>
              <a:t>19 respondents knew someone in their family who was being cared for due to cognitive decline.</a:t>
            </a:r>
          </a:p>
          <a:p>
            <a:endParaRPr lang="en-US" sz="1600" dirty="0"/>
          </a:p>
          <a:p>
            <a:r>
              <a:rPr lang="en-US" sz="1600" dirty="0"/>
              <a:t>5 people self-identified as having memory issues.</a:t>
            </a:r>
          </a:p>
          <a:p>
            <a:endParaRPr lang="en-US" dirty="0"/>
          </a:p>
        </p:txBody>
      </p:sp>
      <p:sp>
        <p:nvSpPr>
          <p:cNvPr id="5" name="Date Placeholder 4">
            <a:extLst>
              <a:ext uri="{FF2B5EF4-FFF2-40B4-BE49-F238E27FC236}">
                <a16:creationId xmlns:a16="http://schemas.microsoft.com/office/drawing/2014/main" id="{986EA27D-B1EA-3384-4183-12BB97BABBF1}"/>
              </a:ext>
            </a:extLst>
          </p:cNvPr>
          <p:cNvSpPr>
            <a:spLocks noGrp="1"/>
          </p:cNvSpPr>
          <p:nvPr>
            <p:ph type="dt" sz="half" idx="10"/>
          </p:nvPr>
        </p:nvSpPr>
        <p:spPr/>
        <p:txBody>
          <a:bodyPr/>
          <a:lstStyle/>
          <a:p>
            <a:r>
              <a:rPr lang="en-US" dirty="0"/>
              <a:t>10/19/2023</a:t>
            </a:r>
          </a:p>
        </p:txBody>
      </p:sp>
      <p:sp>
        <p:nvSpPr>
          <p:cNvPr id="7" name="Slide Number Placeholder 6">
            <a:extLst>
              <a:ext uri="{FF2B5EF4-FFF2-40B4-BE49-F238E27FC236}">
                <a16:creationId xmlns:a16="http://schemas.microsoft.com/office/drawing/2014/main" id="{A42900ED-C6B2-94A5-0FC4-26E649283C89}"/>
              </a:ext>
            </a:extLst>
          </p:cNvPr>
          <p:cNvSpPr>
            <a:spLocks noGrp="1"/>
          </p:cNvSpPr>
          <p:nvPr>
            <p:ph type="sldNum" sz="quarter" idx="12"/>
          </p:nvPr>
        </p:nvSpPr>
        <p:spPr/>
        <p:txBody>
          <a:bodyPr/>
          <a:lstStyle/>
          <a:p>
            <a:fld id="{B5CEABB6-07DC-46E8-9B57-56EC44A396E5}" type="slidenum">
              <a:rPr lang="en-US" smtClean="0"/>
              <a:t>19</a:t>
            </a:fld>
            <a:endParaRPr lang="en-US" dirty="0"/>
          </a:p>
        </p:txBody>
      </p:sp>
    </p:spTree>
    <p:extLst>
      <p:ext uri="{BB962C8B-B14F-4D97-AF65-F5344CB8AC3E}">
        <p14:creationId xmlns:p14="http://schemas.microsoft.com/office/powerpoint/2010/main" val="42727217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AF111E28-E14C-3A05-9B04-BE9C955F6C04}"/>
              </a:ext>
            </a:extLst>
          </p:cNvPr>
          <p:cNvSpPr>
            <a:spLocks noGrp="1"/>
          </p:cNvSpPr>
          <p:nvPr>
            <p:ph type="dt" sz="half" idx="10"/>
          </p:nvPr>
        </p:nvSpPr>
        <p:spPr/>
        <p:txBody>
          <a:bodyPr/>
          <a:lstStyle/>
          <a:p>
            <a:r>
              <a:rPr lang="en-US" dirty="0"/>
              <a:t>10/19/2023</a:t>
            </a:r>
          </a:p>
        </p:txBody>
      </p:sp>
      <p:sp>
        <p:nvSpPr>
          <p:cNvPr id="7" name="Slide Number Placeholder 6">
            <a:extLst>
              <a:ext uri="{FF2B5EF4-FFF2-40B4-BE49-F238E27FC236}">
                <a16:creationId xmlns:a16="http://schemas.microsoft.com/office/drawing/2014/main" id="{E8A3369F-62B1-00B4-8A55-50C64D365F0D}"/>
              </a:ext>
            </a:extLst>
          </p:cNvPr>
          <p:cNvSpPr>
            <a:spLocks noGrp="1"/>
          </p:cNvSpPr>
          <p:nvPr>
            <p:ph type="sldNum" sz="quarter" idx="12"/>
          </p:nvPr>
        </p:nvSpPr>
        <p:spPr/>
        <p:txBody>
          <a:bodyPr/>
          <a:lstStyle/>
          <a:p>
            <a:fld id="{B5CEABB6-07DC-46E8-9B57-56EC44A396E5}" type="slidenum">
              <a:rPr lang="en-US" smtClean="0"/>
              <a:t>2</a:t>
            </a:fld>
            <a:endParaRPr lang="en-US" dirty="0"/>
          </a:p>
        </p:txBody>
      </p:sp>
      <p:pic>
        <p:nvPicPr>
          <p:cNvPr id="8" name="Senator Hertado Video">
            <a:hlinkClick r:id="" action="ppaction://media"/>
            <a:extLst>
              <a:ext uri="{FF2B5EF4-FFF2-40B4-BE49-F238E27FC236}">
                <a16:creationId xmlns:a16="http://schemas.microsoft.com/office/drawing/2014/main" id="{7F660E1C-8BA8-3040-3741-CFA03BEEBF47}"/>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439733" y="242371"/>
            <a:ext cx="10797471" cy="6083083"/>
          </a:xfrm>
          <a:prstGeom prst="rect">
            <a:avLst/>
          </a:prstGeom>
        </p:spPr>
      </p:pic>
    </p:spTree>
    <p:extLst>
      <p:ext uri="{BB962C8B-B14F-4D97-AF65-F5344CB8AC3E}">
        <p14:creationId xmlns:p14="http://schemas.microsoft.com/office/powerpoint/2010/main" val="2764878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5466"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8"/>
                </p:tgtEl>
              </p:cMediaNode>
            </p:video>
            <p:seq concurrent="1" nextAc="seek">
              <p:cTn id="8" restart="whenNotActive" fill="hold" evtFilter="cancelBubble" nodeType="interactiveSeq">
                <p:stCondLst>
                  <p:cond evt="onClick" delay="0">
                    <p:tgtEl>
                      <p:spTgt spid="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8"/>
                                        </p:tgtEl>
                                      </p:cBhvr>
                                    </p:cmd>
                                  </p:childTnLst>
                                </p:cTn>
                              </p:par>
                            </p:childTnLst>
                          </p:cTn>
                        </p:par>
                      </p:childTnLst>
                    </p:cTn>
                  </p:par>
                </p:childTnLst>
              </p:cTn>
              <p:nextCondLst>
                <p:cond evt="onClick" delay="0">
                  <p:tgtEl>
                    <p:spTgt spid="8"/>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AF7F10-B4DB-5368-1361-3BB79D24FCD2}"/>
              </a:ext>
            </a:extLst>
          </p:cNvPr>
          <p:cNvSpPr>
            <a:spLocks noGrp="1"/>
          </p:cNvSpPr>
          <p:nvPr>
            <p:ph type="title"/>
          </p:nvPr>
        </p:nvSpPr>
        <p:spPr>
          <a:xfrm>
            <a:off x="1380263" y="319077"/>
            <a:ext cx="9052560" cy="640080"/>
          </a:xfrm>
        </p:spPr>
        <p:txBody>
          <a:bodyPr>
            <a:noAutofit/>
          </a:bodyPr>
          <a:lstStyle/>
          <a:p>
            <a:r>
              <a:rPr lang="en-US" sz="3200" dirty="0"/>
              <a:t>Recommendations to support Persons experiencing Memory Loss</a:t>
            </a:r>
          </a:p>
        </p:txBody>
      </p:sp>
      <p:graphicFrame>
        <p:nvGraphicFramePr>
          <p:cNvPr id="11" name="Content Placeholder 10">
            <a:extLst>
              <a:ext uri="{FF2B5EF4-FFF2-40B4-BE49-F238E27FC236}">
                <a16:creationId xmlns:a16="http://schemas.microsoft.com/office/drawing/2014/main" id="{2A1A5739-3937-4EE1-FE7D-A9AA28C7ABA4}"/>
              </a:ext>
            </a:extLst>
          </p:cNvPr>
          <p:cNvGraphicFramePr>
            <a:graphicFrameLocks noGrp="1"/>
          </p:cNvGraphicFramePr>
          <p:nvPr>
            <p:ph sz="quarter" idx="4"/>
            <p:extLst>
              <p:ext uri="{D42A27DB-BD31-4B8C-83A1-F6EECF244321}">
                <p14:modId xmlns:p14="http://schemas.microsoft.com/office/powerpoint/2010/main" val="4218283630"/>
              </p:ext>
            </p:extLst>
          </p:nvPr>
        </p:nvGraphicFramePr>
        <p:xfrm>
          <a:off x="731519" y="1195859"/>
          <a:ext cx="7700211" cy="554719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Date Placeholder 6">
            <a:extLst>
              <a:ext uri="{FF2B5EF4-FFF2-40B4-BE49-F238E27FC236}">
                <a16:creationId xmlns:a16="http://schemas.microsoft.com/office/drawing/2014/main" id="{F0955CF0-DAC0-6531-7D57-A9A7C041C397}"/>
              </a:ext>
            </a:extLst>
          </p:cNvPr>
          <p:cNvSpPr>
            <a:spLocks noGrp="1"/>
          </p:cNvSpPr>
          <p:nvPr>
            <p:ph type="dt" sz="half" idx="10"/>
          </p:nvPr>
        </p:nvSpPr>
        <p:spPr/>
        <p:txBody>
          <a:bodyPr/>
          <a:lstStyle/>
          <a:p>
            <a:r>
              <a:rPr lang="en-US" dirty="0"/>
              <a:t>10/19/2023</a:t>
            </a:r>
          </a:p>
        </p:txBody>
      </p:sp>
      <p:sp>
        <p:nvSpPr>
          <p:cNvPr id="9" name="Slide Number Placeholder 8">
            <a:extLst>
              <a:ext uri="{FF2B5EF4-FFF2-40B4-BE49-F238E27FC236}">
                <a16:creationId xmlns:a16="http://schemas.microsoft.com/office/drawing/2014/main" id="{8B521791-FC4D-875B-ABE1-34EF2C604DE8}"/>
              </a:ext>
            </a:extLst>
          </p:cNvPr>
          <p:cNvSpPr>
            <a:spLocks noGrp="1"/>
          </p:cNvSpPr>
          <p:nvPr>
            <p:ph type="sldNum" sz="quarter" idx="12"/>
          </p:nvPr>
        </p:nvSpPr>
        <p:spPr/>
        <p:txBody>
          <a:bodyPr/>
          <a:lstStyle/>
          <a:p>
            <a:fld id="{B5CEABB6-07DC-46E8-9B57-56EC44A396E5}" type="slidenum">
              <a:rPr lang="en-US" smtClean="0"/>
              <a:t>20</a:t>
            </a:fld>
            <a:endParaRPr lang="en-US" dirty="0"/>
          </a:p>
        </p:txBody>
      </p:sp>
      <p:graphicFrame>
        <p:nvGraphicFramePr>
          <p:cNvPr id="16" name="Diagram 15">
            <a:extLst>
              <a:ext uri="{FF2B5EF4-FFF2-40B4-BE49-F238E27FC236}">
                <a16:creationId xmlns:a16="http://schemas.microsoft.com/office/drawing/2014/main" id="{3D81A395-4581-B3D8-39C2-2AEA6F8665DC}"/>
              </a:ext>
            </a:extLst>
          </p:cNvPr>
          <p:cNvGraphicFramePr/>
          <p:nvPr>
            <p:extLst>
              <p:ext uri="{D42A27DB-BD31-4B8C-83A1-F6EECF244321}">
                <p14:modId xmlns:p14="http://schemas.microsoft.com/office/powerpoint/2010/main" val="1124688650"/>
              </p:ext>
            </p:extLst>
          </p:nvPr>
        </p:nvGraphicFramePr>
        <p:xfrm>
          <a:off x="6310964" y="1195859"/>
          <a:ext cx="5149517" cy="5363197"/>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391321488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126535-AE5E-4DAA-1E6F-D750C14EC390}"/>
              </a:ext>
            </a:extLst>
          </p:cNvPr>
          <p:cNvSpPr>
            <a:spLocks noGrp="1"/>
          </p:cNvSpPr>
          <p:nvPr>
            <p:ph type="title"/>
          </p:nvPr>
        </p:nvSpPr>
        <p:spPr/>
        <p:txBody>
          <a:bodyPr/>
          <a:lstStyle/>
          <a:p>
            <a:r>
              <a:rPr lang="en-US" dirty="0"/>
              <a:t>Caregiving summary</a:t>
            </a:r>
          </a:p>
        </p:txBody>
      </p:sp>
      <p:sp>
        <p:nvSpPr>
          <p:cNvPr id="3" name="Content Placeholder 2">
            <a:extLst>
              <a:ext uri="{FF2B5EF4-FFF2-40B4-BE49-F238E27FC236}">
                <a16:creationId xmlns:a16="http://schemas.microsoft.com/office/drawing/2014/main" id="{C5BA8E39-0BC4-FACC-0D7C-70086DD70588}"/>
              </a:ext>
            </a:extLst>
          </p:cNvPr>
          <p:cNvSpPr>
            <a:spLocks noGrp="1"/>
          </p:cNvSpPr>
          <p:nvPr>
            <p:ph idx="1"/>
          </p:nvPr>
        </p:nvSpPr>
        <p:spPr/>
        <p:txBody>
          <a:bodyPr/>
          <a:lstStyle/>
          <a:p>
            <a:r>
              <a:rPr lang="en-US" dirty="0"/>
              <a:t>Increase knowledge and awareness of existing services.</a:t>
            </a:r>
          </a:p>
          <a:p>
            <a:r>
              <a:rPr lang="en-US" dirty="0"/>
              <a:t>Increase capacity of existing services and organizations through partnerships and resource sharing.</a:t>
            </a:r>
          </a:p>
          <a:p>
            <a:r>
              <a:rPr lang="en-US" dirty="0"/>
              <a:t>Increase support at home.</a:t>
            </a:r>
          </a:p>
          <a:p>
            <a:pPr lvl="1"/>
            <a:r>
              <a:rPr lang="en-US" dirty="0"/>
              <a:t>Advocate for resources to expand respite and caregiving services, including services within the In Home Supportive Services Program.</a:t>
            </a:r>
          </a:p>
          <a:p>
            <a:pPr lvl="1"/>
            <a:r>
              <a:rPr lang="en-US" dirty="0"/>
              <a:t>Home modifications (ramps, grab bars)</a:t>
            </a:r>
          </a:p>
          <a:p>
            <a:endParaRPr lang="en-US" dirty="0"/>
          </a:p>
          <a:p>
            <a:endParaRPr lang="en-US" dirty="0"/>
          </a:p>
          <a:p>
            <a:endParaRPr lang="en-US" dirty="0"/>
          </a:p>
        </p:txBody>
      </p:sp>
      <p:sp>
        <p:nvSpPr>
          <p:cNvPr id="4" name="Date Placeholder 3">
            <a:extLst>
              <a:ext uri="{FF2B5EF4-FFF2-40B4-BE49-F238E27FC236}">
                <a16:creationId xmlns:a16="http://schemas.microsoft.com/office/drawing/2014/main" id="{0E1DF87C-EB31-D275-1F88-074BD6FB2AA7}"/>
              </a:ext>
            </a:extLst>
          </p:cNvPr>
          <p:cNvSpPr>
            <a:spLocks noGrp="1"/>
          </p:cNvSpPr>
          <p:nvPr>
            <p:ph type="dt" sz="half" idx="10"/>
          </p:nvPr>
        </p:nvSpPr>
        <p:spPr/>
        <p:txBody>
          <a:bodyPr/>
          <a:lstStyle/>
          <a:p>
            <a:r>
              <a:rPr lang="en-US" dirty="0"/>
              <a:t>10/19/2023</a:t>
            </a:r>
          </a:p>
        </p:txBody>
      </p:sp>
      <p:sp>
        <p:nvSpPr>
          <p:cNvPr id="6" name="Slide Number Placeholder 5">
            <a:extLst>
              <a:ext uri="{FF2B5EF4-FFF2-40B4-BE49-F238E27FC236}">
                <a16:creationId xmlns:a16="http://schemas.microsoft.com/office/drawing/2014/main" id="{80895B83-8677-B92C-81AB-02F16F87C2B2}"/>
              </a:ext>
            </a:extLst>
          </p:cNvPr>
          <p:cNvSpPr>
            <a:spLocks noGrp="1"/>
          </p:cNvSpPr>
          <p:nvPr>
            <p:ph type="sldNum" sz="quarter" idx="12"/>
          </p:nvPr>
        </p:nvSpPr>
        <p:spPr/>
        <p:txBody>
          <a:bodyPr/>
          <a:lstStyle/>
          <a:p>
            <a:fld id="{B5CEABB6-07DC-46E8-9B57-56EC44A396E5}" type="slidenum">
              <a:rPr lang="en-US" smtClean="0"/>
              <a:t>21</a:t>
            </a:fld>
            <a:endParaRPr lang="en-US" dirty="0"/>
          </a:p>
        </p:txBody>
      </p:sp>
    </p:spTree>
    <p:extLst>
      <p:ext uri="{BB962C8B-B14F-4D97-AF65-F5344CB8AC3E}">
        <p14:creationId xmlns:p14="http://schemas.microsoft.com/office/powerpoint/2010/main" val="403476724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39055A8-6754-4F27-8010-BF142982DD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sp useBgFill="1">
        <p:nvSpPr>
          <p:cNvPr id="10" name="Rectangle 9">
            <a:extLst>
              <a:ext uri="{FF2B5EF4-FFF2-40B4-BE49-F238E27FC236}">
                <a16:creationId xmlns:a16="http://schemas.microsoft.com/office/drawing/2014/main" id="{63BEA8DC-D85D-47C5-A352-5FA38C6615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5" name="Picture 3" descr="Four wooden houses with different sizes">
            <a:extLst>
              <a:ext uri="{FF2B5EF4-FFF2-40B4-BE49-F238E27FC236}">
                <a16:creationId xmlns:a16="http://schemas.microsoft.com/office/drawing/2014/main" id="{BB444BAE-1285-FBC7-46BC-D0CA78018EDA}"/>
              </a:ext>
            </a:extLst>
          </p:cNvPr>
          <p:cNvPicPr>
            <a:picLocks noChangeAspect="1"/>
          </p:cNvPicPr>
          <p:nvPr/>
        </p:nvPicPr>
        <p:blipFill rotWithShape="1">
          <a:blip r:embed="rId3"/>
          <a:srcRect t="2110" b="13620"/>
          <a:stretch/>
        </p:blipFill>
        <p:spPr>
          <a:xfrm>
            <a:off x="20" y="10"/>
            <a:ext cx="12191979" cy="6857990"/>
          </a:xfrm>
          <a:prstGeom prst="rect">
            <a:avLst/>
          </a:prstGeom>
        </p:spPr>
      </p:pic>
      <p:sp>
        <p:nvSpPr>
          <p:cNvPr id="12" name="Rectangle 11">
            <a:extLst>
              <a:ext uri="{FF2B5EF4-FFF2-40B4-BE49-F238E27FC236}">
                <a16:creationId xmlns:a16="http://schemas.microsoft.com/office/drawing/2014/main" id="{89794409-74D6-4CE5-A2FE-377A7D6532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307" y="3666683"/>
            <a:ext cx="12188952" cy="3191317"/>
          </a:xfrm>
          <a:prstGeom prst="rect">
            <a:avLst/>
          </a:prstGeom>
          <a:gradFill>
            <a:gsLst>
              <a:gs pos="42000">
                <a:srgbClr val="000000">
                  <a:alpha val="23000"/>
                </a:srgbClr>
              </a:gs>
              <a:gs pos="0">
                <a:srgbClr val="000000">
                  <a:alpha val="0"/>
                </a:srgbClr>
              </a:gs>
              <a:gs pos="100000">
                <a:srgbClr val="000000">
                  <a:alpha val="36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 name="Title 1">
            <a:extLst>
              <a:ext uri="{FF2B5EF4-FFF2-40B4-BE49-F238E27FC236}">
                <a16:creationId xmlns:a16="http://schemas.microsoft.com/office/drawing/2014/main" id="{D5D8C7FB-DF84-FC4B-C3B4-B86094F05D4E}"/>
              </a:ext>
            </a:extLst>
          </p:cNvPr>
          <p:cNvSpPr>
            <a:spLocks noGrp="1"/>
          </p:cNvSpPr>
          <p:nvPr>
            <p:ph type="ctrTitle"/>
          </p:nvPr>
        </p:nvSpPr>
        <p:spPr>
          <a:xfrm>
            <a:off x="649045" y="876301"/>
            <a:ext cx="8494955" cy="4805300"/>
          </a:xfrm>
        </p:spPr>
        <p:txBody>
          <a:bodyPr vert="horz" lIns="91440" tIns="45720" rIns="91440" bIns="45720" rtlCol="0" anchor="b">
            <a:normAutofit/>
          </a:bodyPr>
          <a:lstStyle/>
          <a:p>
            <a:r>
              <a:rPr lang="en-US" sz="5400" b="1" kern="1200" spc="-40" baseline="0">
                <a:solidFill>
                  <a:srgbClr val="FFFFFF"/>
                </a:solidFill>
                <a:latin typeface="+mj-lt"/>
                <a:ea typeface="+mj-ea"/>
                <a:cs typeface="+mj-cs"/>
              </a:rPr>
              <a:t>Housing Insecurity</a:t>
            </a:r>
          </a:p>
        </p:txBody>
      </p:sp>
      <p:sp>
        <p:nvSpPr>
          <p:cNvPr id="3" name="TextBox 2">
            <a:extLst>
              <a:ext uri="{FF2B5EF4-FFF2-40B4-BE49-F238E27FC236}">
                <a16:creationId xmlns:a16="http://schemas.microsoft.com/office/drawing/2014/main" id="{3A044893-6440-629B-590C-C033D450E6AF}"/>
              </a:ext>
            </a:extLst>
          </p:cNvPr>
          <p:cNvSpPr txBox="1"/>
          <p:nvPr/>
        </p:nvSpPr>
        <p:spPr>
          <a:xfrm>
            <a:off x="645996" y="5681601"/>
            <a:ext cx="5937683" cy="923330"/>
          </a:xfrm>
          <a:prstGeom prst="rect">
            <a:avLst/>
          </a:prstGeom>
          <a:noFill/>
        </p:spPr>
        <p:txBody>
          <a:bodyPr wrap="square" rtlCol="0">
            <a:spAutoFit/>
          </a:bodyPr>
          <a:lstStyle/>
          <a:p>
            <a:r>
              <a:rPr lang="en-US" sz="1800" b="1" dirty="0">
                <a:solidFill>
                  <a:schemeClr val="bg1"/>
                </a:solidFill>
              </a:rPr>
              <a:t>John Mauro, Deputy Director</a:t>
            </a:r>
          </a:p>
          <a:p>
            <a:r>
              <a:rPr lang="en-US" sz="1800" b="1" dirty="0">
                <a:solidFill>
                  <a:schemeClr val="bg1"/>
                </a:solidFill>
              </a:rPr>
              <a:t>Tulare County Health and Human Services Agency</a:t>
            </a:r>
          </a:p>
          <a:p>
            <a:endParaRPr lang="en-US" dirty="0"/>
          </a:p>
        </p:txBody>
      </p:sp>
    </p:spTree>
    <p:extLst>
      <p:ext uri="{BB962C8B-B14F-4D97-AF65-F5344CB8AC3E}">
        <p14:creationId xmlns:p14="http://schemas.microsoft.com/office/powerpoint/2010/main" val="26779564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DDEEB5-E226-127C-2B3B-054915D406B7}"/>
              </a:ext>
            </a:extLst>
          </p:cNvPr>
          <p:cNvSpPr>
            <a:spLocks noGrp="1"/>
          </p:cNvSpPr>
          <p:nvPr>
            <p:ph type="title"/>
          </p:nvPr>
        </p:nvSpPr>
        <p:spPr>
          <a:xfrm>
            <a:off x="838200" y="226114"/>
            <a:ext cx="10515600" cy="1325563"/>
          </a:xfrm>
        </p:spPr>
        <p:txBody>
          <a:bodyPr/>
          <a:lstStyle/>
          <a:p>
            <a:r>
              <a:rPr lang="en-US" dirty="0"/>
              <a:t>Housing overview</a:t>
            </a:r>
          </a:p>
        </p:txBody>
      </p:sp>
      <p:sp>
        <p:nvSpPr>
          <p:cNvPr id="3" name="Date Placeholder 2">
            <a:extLst>
              <a:ext uri="{FF2B5EF4-FFF2-40B4-BE49-F238E27FC236}">
                <a16:creationId xmlns:a16="http://schemas.microsoft.com/office/drawing/2014/main" id="{68CCFAF9-DE98-03EE-D767-250DF2B0B0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venir Next LT Pro Light"/>
                <a:ea typeface="+mn-ea"/>
                <a:cs typeface="+mn-cs"/>
              </a:rPr>
              <a:t>10/19/2023</a:t>
            </a:r>
          </a:p>
        </p:txBody>
      </p:sp>
      <p:sp>
        <p:nvSpPr>
          <p:cNvPr id="5" name="Slide Number Placeholder 4">
            <a:extLst>
              <a:ext uri="{FF2B5EF4-FFF2-40B4-BE49-F238E27FC236}">
                <a16:creationId xmlns:a16="http://schemas.microsoft.com/office/drawing/2014/main" id="{D58920C6-AD51-B51D-9B38-D42EFC1DDCA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EABB6-07DC-46E8-9B57-56EC44A396E5}" type="slidenum">
              <a:rPr kumimoji="0" lang="en-US" sz="1000" b="0" i="0" u="none" strike="noStrike" kern="1200" cap="none" spc="0" normalizeH="0" baseline="0" noProof="0" smtClean="0">
                <a:ln>
                  <a:noFill/>
                </a:ln>
                <a:solidFill>
                  <a:prstClr val="black"/>
                </a:solidFill>
                <a:effectLst/>
                <a:uLnTx/>
                <a:uFillTx/>
                <a:latin typeface="Avenir Next LT Pro Ligh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000" b="0" i="0" u="none" strike="noStrike" kern="1200" cap="none" spc="0" normalizeH="0" baseline="0" noProof="0" dirty="0">
              <a:ln>
                <a:noFill/>
              </a:ln>
              <a:solidFill>
                <a:prstClr val="black"/>
              </a:solidFill>
              <a:effectLst/>
              <a:uLnTx/>
              <a:uFillTx/>
              <a:latin typeface="Avenir Next LT Pro Light"/>
              <a:ea typeface="+mn-ea"/>
              <a:cs typeface="+mn-cs"/>
            </a:endParaRPr>
          </a:p>
        </p:txBody>
      </p:sp>
      <p:sp>
        <p:nvSpPr>
          <p:cNvPr id="10" name="Text Placeholder 9">
            <a:extLst>
              <a:ext uri="{FF2B5EF4-FFF2-40B4-BE49-F238E27FC236}">
                <a16:creationId xmlns:a16="http://schemas.microsoft.com/office/drawing/2014/main" id="{42EDB916-DF8A-A8D6-3842-20706377A6C6}"/>
              </a:ext>
            </a:extLst>
          </p:cNvPr>
          <p:cNvSpPr>
            <a:spLocks noGrp="1"/>
          </p:cNvSpPr>
          <p:nvPr>
            <p:ph type="body" sz="quarter" idx="20"/>
          </p:nvPr>
        </p:nvSpPr>
        <p:spPr>
          <a:xfrm>
            <a:off x="4676549" y="2086247"/>
            <a:ext cx="3149746" cy="2413892"/>
          </a:xfrm>
          <a:solidFill>
            <a:schemeClr val="bg1"/>
          </a:solidFill>
        </p:spPr>
        <p:txBody>
          <a:bodyPr/>
          <a:lstStyle/>
          <a:p>
            <a:endParaRPr lang="en-US" dirty="0"/>
          </a:p>
        </p:txBody>
      </p:sp>
      <p:sp>
        <p:nvSpPr>
          <p:cNvPr id="12" name="TextBox 11">
            <a:extLst>
              <a:ext uri="{FF2B5EF4-FFF2-40B4-BE49-F238E27FC236}">
                <a16:creationId xmlns:a16="http://schemas.microsoft.com/office/drawing/2014/main" id="{B6BF4A1A-35C0-62BA-D226-78911A600B85}"/>
              </a:ext>
            </a:extLst>
          </p:cNvPr>
          <p:cNvSpPr txBox="1"/>
          <p:nvPr/>
        </p:nvSpPr>
        <p:spPr>
          <a:xfrm>
            <a:off x="457695" y="3525662"/>
            <a:ext cx="3504210" cy="2523768"/>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venir Next LT Pro Light"/>
                <a:ea typeface="+mn-ea"/>
                <a:cs typeface="+mn-cs"/>
              </a:rPr>
              <a:t>Varied household composition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venir Next LT Pro Light"/>
                <a:ea typeface="+mn-ea"/>
                <a:cs typeface="+mn-cs"/>
              </a:rPr>
              <a:t>Grandparents caring for grandchildren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venir Next LT Pro Light"/>
                <a:ea typeface="+mn-ea"/>
                <a:cs typeface="+mn-cs"/>
              </a:rPr>
              <a:t>Living arrangements provide support and financial security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venir Next LT Pro Light"/>
              <a:ea typeface="+mn-ea"/>
              <a:cs typeface="+mn-cs"/>
            </a:endParaRPr>
          </a:p>
        </p:txBody>
      </p:sp>
      <p:sp>
        <p:nvSpPr>
          <p:cNvPr id="15" name="TextBox 14">
            <a:extLst>
              <a:ext uri="{FF2B5EF4-FFF2-40B4-BE49-F238E27FC236}">
                <a16:creationId xmlns:a16="http://schemas.microsoft.com/office/drawing/2014/main" id="{96D1947E-9C15-1985-B37E-1C73DBAAE535}"/>
              </a:ext>
            </a:extLst>
          </p:cNvPr>
          <p:cNvSpPr txBox="1"/>
          <p:nvPr/>
        </p:nvSpPr>
        <p:spPr>
          <a:xfrm>
            <a:off x="8250383" y="2258089"/>
            <a:ext cx="3810330" cy="1015663"/>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LT Pro Light"/>
                <a:ea typeface="+mn-ea"/>
                <a:cs typeface="+mn-cs"/>
              </a:rPr>
              <a:t>Focused on affordability, needs, and household composition.</a:t>
            </a:r>
          </a:p>
        </p:txBody>
      </p:sp>
      <p:sp>
        <p:nvSpPr>
          <p:cNvPr id="16" name="TextBox 15">
            <a:extLst>
              <a:ext uri="{FF2B5EF4-FFF2-40B4-BE49-F238E27FC236}">
                <a16:creationId xmlns:a16="http://schemas.microsoft.com/office/drawing/2014/main" id="{0D24CDAF-1FF5-084B-F671-59B92A8FC3F0}"/>
              </a:ext>
            </a:extLst>
          </p:cNvPr>
          <p:cNvSpPr txBox="1"/>
          <p:nvPr/>
        </p:nvSpPr>
        <p:spPr>
          <a:xfrm>
            <a:off x="8250383" y="4417358"/>
            <a:ext cx="3961498" cy="1938992"/>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LT Pro Light"/>
                <a:ea typeface="+mn-ea"/>
                <a:cs typeface="+mn-cs"/>
              </a:rPr>
              <a:t>Interviewees discussed their current living situation, the physical condition of their homes/apartments, and financial challenges associated with home maintenance. </a:t>
            </a:r>
          </a:p>
        </p:txBody>
      </p:sp>
      <p:sp>
        <p:nvSpPr>
          <p:cNvPr id="17" name="TextBox 16">
            <a:extLst>
              <a:ext uri="{FF2B5EF4-FFF2-40B4-BE49-F238E27FC236}">
                <a16:creationId xmlns:a16="http://schemas.microsoft.com/office/drawing/2014/main" id="{D3E6203E-6C31-4B93-5E30-38A9D635C889}"/>
              </a:ext>
            </a:extLst>
          </p:cNvPr>
          <p:cNvSpPr txBox="1"/>
          <p:nvPr/>
        </p:nvSpPr>
        <p:spPr>
          <a:xfrm>
            <a:off x="549776" y="1397810"/>
            <a:ext cx="3906982"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LT Pro Light"/>
                <a:ea typeface="+mn-ea"/>
                <a:cs typeface="+mn-cs"/>
              </a:rPr>
              <a:t>Housing insecurity focused on the needs of community dwelling older adults, as well as adults residing in skilled facilities or assisted living communities.</a:t>
            </a:r>
          </a:p>
        </p:txBody>
      </p:sp>
      <p:sp>
        <p:nvSpPr>
          <p:cNvPr id="18" name="Rectangle: Rounded Corners 17">
            <a:extLst>
              <a:ext uri="{FF2B5EF4-FFF2-40B4-BE49-F238E27FC236}">
                <a16:creationId xmlns:a16="http://schemas.microsoft.com/office/drawing/2014/main" id="{02A47115-E850-CA8B-58F1-9362E3E237BF}"/>
              </a:ext>
            </a:extLst>
          </p:cNvPr>
          <p:cNvSpPr/>
          <p:nvPr/>
        </p:nvSpPr>
        <p:spPr>
          <a:xfrm>
            <a:off x="381902" y="3476326"/>
            <a:ext cx="3354284" cy="2413892"/>
          </a:xfrm>
          <a:prstGeom prst="roundRect">
            <a:avLst/>
          </a:prstGeom>
          <a:noFill/>
          <a:ln w="38100">
            <a:solidFill>
              <a:schemeClr val="accent6">
                <a:lumMod val="50000"/>
              </a:schemeClr>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Light"/>
              <a:ea typeface="+mn-ea"/>
              <a:cs typeface="+mn-cs"/>
            </a:endParaRPr>
          </a:p>
        </p:txBody>
      </p:sp>
      <p:sp>
        <p:nvSpPr>
          <p:cNvPr id="19" name="TextBox 18">
            <a:extLst>
              <a:ext uri="{FF2B5EF4-FFF2-40B4-BE49-F238E27FC236}">
                <a16:creationId xmlns:a16="http://schemas.microsoft.com/office/drawing/2014/main" id="{4EFD3057-9555-457E-BF88-4A222E95160D}"/>
              </a:ext>
            </a:extLst>
          </p:cNvPr>
          <p:cNvSpPr txBox="1"/>
          <p:nvPr/>
        </p:nvSpPr>
        <p:spPr>
          <a:xfrm>
            <a:off x="8525658" y="1549878"/>
            <a:ext cx="245621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Posterama"/>
                <a:ea typeface="+mn-ea"/>
                <a:cs typeface="+mn-cs"/>
              </a:rPr>
              <a:t>Survey Questions</a:t>
            </a:r>
          </a:p>
        </p:txBody>
      </p:sp>
      <p:pic>
        <p:nvPicPr>
          <p:cNvPr id="21" name="Graphic 20" descr="Rating 3 Star outline">
            <a:extLst>
              <a:ext uri="{FF2B5EF4-FFF2-40B4-BE49-F238E27FC236}">
                <a16:creationId xmlns:a16="http://schemas.microsoft.com/office/drawing/2014/main" id="{9232DA0D-DD9B-4858-2C71-BD094C1AA2F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96564" y="3388355"/>
            <a:ext cx="914400" cy="914400"/>
          </a:xfrm>
          <a:prstGeom prst="rect">
            <a:avLst/>
          </a:prstGeom>
        </p:spPr>
      </p:pic>
      <p:pic>
        <p:nvPicPr>
          <p:cNvPr id="6" name="Picture 5" descr="Senior and child cutting vegetables">
            <a:extLst>
              <a:ext uri="{FF2B5EF4-FFF2-40B4-BE49-F238E27FC236}">
                <a16:creationId xmlns:a16="http://schemas.microsoft.com/office/drawing/2014/main" id="{FB91BAA5-EC63-8D10-F2F4-BD648331BF6F}"/>
              </a:ext>
            </a:extLst>
          </p:cNvPr>
          <p:cNvPicPr>
            <a:picLocks noChangeAspect="1"/>
          </p:cNvPicPr>
          <p:nvPr/>
        </p:nvPicPr>
        <p:blipFill>
          <a:blip r:embed="rId5"/>
          <a:stretch>
            <a:fillRect/>
          </a:stretch>
        </p:blipFill>
        <p:spPr>
          <a:xfrm>
            <a:off x="4828688" y="2346809"/>
            <a:ext cx="2839152" cy="1892768"/>
          </a:xfrm>
          <a:prstGeom prst="rect">
            <a:avLst/>
          </a:prstGeom>
        </p:spPr>
      </p:pic>
    </p:spTree>
    <p:extLst>
      <p:ext uri="{BB962C8B-B14F-4D97-AF65-F5344CB8AC3E}">
        <p14:creationId xmlns:p14="http://schemas.microsoft.com/office/powerpoint/2010/main" val="138201294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27">
            <a:extLst>
              <a:ext uri="{FF2B5EF4-FFF2-40B4-BE49-F238E27FC236}">
                <a16:creationId xmlns:a16="http://schemas.microsoft.com/office/drawing/2014/main" id="{09CE16AC-7F41-B83D-CCCD-06B0BEDC2818}"/>
              </a:ext>
            </a:extLst>
          </p:cNvPr>
          <p:cNvSpPr>
            <a:spLocks noGrp="1"/>
          </p:cNvSpPr>
          <p:nvPr>
            <p:ph type="title"/>
          </p:nvPr>
        </p:nvSpPr>
        <p:spPr/>
        <p:txBody>
          <a:bodyPr/>
          <a:lstStyle/>
          <a:p>
            <a:r>
              <a:rPr lang="en-US" dirty="0"/>
              <a:t>Housing Concerns</a:t>
            </a:r>
          </a:p>
        </p:txBody>
      </p:sp>
      <p:sp>
        <p:nvSpPr>
          <p:cNvPr id="4" name="Slide Number Placeholder 3">
            <a:extLst>
              <a:ext uri="{FF2B5EF4-FFF2-40B4-BE49-F238E27FC236}">
                <a16:creationId xmlns:a16="http://schemas.microsoft.com/office/drawing/2014/main" id="{670B020D-081B-335C-EDF0-ED52451EB70F}"/>
              </a:ext>
            </a:extLst>
          </p:cNvPr>
          <p:cNvSpPr>
            <a:spLocks noGrp="1"/>
          </p:cNvSpPr>
          <p:nvPr>
            <p:ph type="sldNum" sz="quarter" idx="11"/>
          </p:nvPr>
        </p:nvSpPr>
        <p:spPr/>
        <p:txBody>
          <a:bodyPr/>
          <a:lstStyle/>
          <a:p>
            <a:fld id="{19B51A1E-902D-48AF-9020-955120F399B6}" type="slidenum">
              <a:rPr lang="en-ZA" smtClean="0"/>
              <a:pPr/>
              <a:t>24</a:t>
            </a:fld>
            <a:endParaRPr lang="en-ZA" dirty="0"/>
          </a:p>
        </p:txBody>
      </p:sp>
      <p:sp>
        <p:nvSpPr>
          <p:cNvPr id="29" name="Text Placeholder 28">
            <a:extLst>
              <a:ext uri="{FF2B5EF4-FFF2-40B4-BE49-F238E27FC236}">
                <a16:creationId xmlns:a16="http://schemas.microsoft.com/office/drawing/2014/main" id="{1B3B4767-7EE2-BB09-C0D1-CBDF86E79F2F}"/>
              </a:ext>
            </a:extLst>
          </p:cNvPr>
          <p:cNvSpPr>
            <a:spLocks noGrp="1"/>
          </p:cNvSpPr>
          <p:nvPr>
            <p:ph type="body" sz="quarter" idx="12"/>
          </p:nvPr>
        </p:nvSpPr>
        <p:spPr>
          <a:xfrm>
            <a:off x="5070962" y="3646381"/>
            <a:ext cx="2743200" cy="2167277"/>
          </a:xfrm>
        </p:spPr>
        <p:txBody>
          <a:bodyPr>
            <a:normAutofit/>
          </a:bodyPr>
          <a:lstStyle/>
          <a:p>
            <a:pPr marL="285750" indent="-285750" algn="l">
              <a:buFont typeface="Arial" panose="020B0604020202020204" pitchFamily="34" charset="0"/>
              <a:buChar char="•"/>
            </a:pPr>
            <a:r>
              <a:rPr lang="en-US" dirty="0"/>
              <a:t>Walkable/Accessible communities with transportation, stores, services.</a:t>
            </a:r>
          </a:p>
          <a:p>
            <a:pPr marL="285750" indent="-285750" algn="l">
              <a:buFont typeface="Arial" panose="020B0604020202020204" pitchFamily="34" charset="0"/>
              <a:buChar char="•"/>
            </a:pPr>
            <a:r>
              <a:rPr lang="en-US" dirty="0"/>
              <a:t>The need to link existing services (health and social)</a:t>
            </a:r>
          </a:p>
        </p:txBody>
      </p:sp>
      <p:sp>
        <p:nvSpPr>
          <p:cNvPr id="30" name="Text Placeholder 29">
            <a:extLst>
              <a:ext uri="{FF2B5EF4-FFF2-40B4-BE49-F238E27FC236}">
                <a16:creationId xmlns:a16="http://schemas.microsoft.com/office/drawing/2014/main" id="{BF596686-F344-F890-836B-D2BBCD3C4B5E}"/>
              </a:ext>
            </a:extLst>
          </p:cNvPr>
          <p:cNvSpPr>
            <a:spLocks noGrp="1"/>
          </p:cNvSpPr>
          <p:nvPr>
            <p:ph type="body" sz="quarter" idx="13"/>
          </p:nvPr>
        </p:nvSpPr>
        <p:spPr>
          <a:xfrm>
            <a:off x="9065466" y="3646381"/>
            <a:ext cx="2743200" cy="2095522"/>
          </a:xfrm>
        </p:spPr>
        <p:txBody>
          <a:bodyPr>
            <a:normAutofit/>
          </a:bodyPr>
          <a:lstStyle/>
          <a:p>
            <a:pPr marL="285750" indent="-285750" algn="l">
              <a:buFont typeface="Arial" panose="020B0604020202020204" pitchFamily="34" charset="0"/>
              <a:buChar char="•"/>
            </a:pPr>
            <a:r>
              <a:rPr lang="en-US" dirty="0"/>
              <a:t>Home accessibility (bathroom remodels, ramps)</a:t>
            </a:r>
          </a:p>
          <a:p>
            <a:pPr marL="285750" indent="-285750" algn="l">
              <a:buFont typeface="Arial" panose="020B0604020202020204" pitchFamily="34" charset="0"/>
              <a:buChar char="•"/>
            </a:pPr>
            <a:r>
              <a:rPr lang="en-US" dirty="0"/>
              <a:t>Substandard housing (appliances, substantial repairs needed)</a:t>
            </a:r>
          </a:p>
          <a:p>
            <a:pPr marL="285750" indent="-285750" algn="l">
              <a:buFont typeface="Arial" panose="020B0604020202020204" pitchFamily="34" charset="0"/>
              <a:buChar char="•"/>
            </a:pPr>
            <a:endParaRPr lang="en-US" dirty="0"/>
          </a:p>
        </p:txBody>
      </p:sp>
      <p:sp>
        <p:nvSpPr>
          <p:cNvPr id="31" name="Text Placeholder 30">
            <a:extLst>
              <a:ext uri="{FF2B5EF4-FFF2-40B4-BE49-F238E27FC236}">
                <a16:creationId xmlns:a16="http://schemas.microsoft.com/office/drawing/2014/main" id="{7D15C217-DD97-F95F-0E29-BA2B41CE476A}"/>
              </a:ext>
            </a:extLst>
          </p:cNvPr>
          <p:cNvSpPr>
            <a:spLocks noGrp="1"/>
          </p:cNvSpPr>
          <p:nvPr>
            <p:ph type="body" sz="quarter" idx="35"/>
          </p:nvPr>
        </p:nvSpPr>
        <p:spPr>
          <a:xfrm>
            <a:off x="1076458" y="3646382"/>
            <a:ext cx="2743200" cy="2234654"/>
          </a:xfrm>
        </p:spPr>
        <p:txBody>
          <a:bodyPr/>
          <a:lstStyle/>
          <a:p>
            <a:pPr marL="285750" indent="-285750" algn="l">
              <a:buFont typeface="Arial" panose="020B0604020202020204" pitchFamily="34" charset="0"/>
              <a:buChar char="•"/>
            </a:pPr>
            <a:r>
              <a:rPr lang="en-US" dirty="0"/>
              <a:t>Lack of affordable housing (of all types)</a:t>
            </a:r>
          </a:p>
          <a:p>
            <a:pPr marL="285750" indent="-285750" algn="l">
              <a:buFont typeface="Arial" panose="020B0604020202020204" pitchFamily="34" charset="0"/>
              <a:buChar char="•"/>
            </a:pPr>
            <a:r>
              <a:rPr lang="en-US" dirty="0"/>
              <a:t>Lengthy waitlists and application process</a:t>
            </a:r>
          </a:p>
          <a:p>
            <a:pPr marL="285750" indent="-285750" algn="l">
              <a:buFont typeface="Arial" panose="020B0604020202020204" pitchFamily="34" charset="0"/>
              <a:buChar char="•"/>
            </a:pPr>
            <a:r>
              <a:rPr lang="en-US" dirty="0"/>
              <a:t>Need to link care and housing</a:t>
            </a:r>
          </a:p>
        </p:txBody>
      </p:sp>
      <p:sp>
        <p:nvSpPr>
          <p:cNvPr id="14" name="Date Placeholder 13">
            <a:extLst>
              <a:ext uri="{FF2B5EF4-FFF2-40B4-BE49-F238E27FC236}">
                <a16:creationId xmlns:a16="http://schemas.microsoft.com/office/drawing/2014/main" id="{1DB619A6-75A3-0031-ABE2-4B18C4844FF5}"/>
              </a:ext>
            </a:extLst>
          </p:cNvPr>
          <p:cNvSpPr>
            <a:spLocks noGrp="1"/>
          </p:cNvSpPr>
          <p:nvPr>
            <p:ph type="dt" sz="half" idx="38"/>
          </p:nvPr>
        </p:nvSpPr>
        <p:spPr/>
        <p:txBody>
          <a:bodyPr/>
          <a:lstStyle/>
          <a:p>
            <a:r>
              <a:rPr lang="en-US" dirty="0"/>
              <a:t>10/19/2023</a:t>
            </a:r>
          </a:p>
        </p:txBody>
      </p:sp>
      <p:sp>
        <p:nvSpPr>
          <p:cNvPr id="32" name="TextBox 31">
            <a:extLst>
              <a:ext uri="{FF2B5EF4-FFF2-40B4-BE49-F238E27FC236}">
                <a16:creationId xmlns:a16="http://schemas.microsoft.com/office/drawing/2014/main" id="{908CE09C-3354-E741-91DA-C4A98D5D599D}"/>
              </a:ext>
            </a:extLst>
          </p:cNvPr>
          <p:cNvSpPr txBox="1"/>
          <p:nvPr/>
        </p:nvSpPr>
        <p:spPr>
          <a:xfrm>
            <a:off x="9065466" y="2819211"/>
            <a:ext cx="2747868" cy="646331"/>
          </a:xfrm>
          <a:prstGeom prst="rect">
            <a:avLst/>
          </a:prstGeom>
          <a:noFill/>
        </p:spPr>
        <p:txBody>
          <a:bodyPr wrap="none" rtlCol="0">
            <a:spAutoFit/>
          </a:bodyPr>
          <a:lstStyle/>
          <a:p>
            <a:r>
              <a:rPr lang="en-US" dirty="0">
                <a:solidFill>
                  <a:schemeClr val="bg2">
                    <a:lumMod val="50000"/>
                  </a:schemeClr>
                </a:solidFill>
                <a:latin typeface="+mj-lt"/>
              </a:rPr>
              <a:t>SAFETY AND </a:t>
            </a:r>
          </a:p>
          <a:p>
            <a:r>
              <a:rPr lang="en-US" dirty="0">
                <a:solidFill>
                  <a:schemeClr val="bg2">
                    <a:lumMod val="50000"/>
                  </a:schemeClr>
                </a:solidFill>
                <a:latin typeface="+mj-lt"/>
              </a:rPr>
              <a:t>HOME MODIFICATIONS</a:t>
            </a:r>
          </a:p>
        </p:txBody>
      </p:sp>
      <p:pic>
        <p:nvPicPr>
          <p:cNvPr id="34" name="Graphic 33" descr="Shower with solid fill">
            <a:extLst>
              <a:ext uri="{FF2B5EF4-FFF2-40B4-BE49-F238E27FC236}">
                <a16:creationId xmlns:a16="http://schemas.microsoft.com/office/drawing/2014/main" id="{1EF81943-212A-C63D-55C7-DE537A6711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25000" y="1690688"/>
            <a:ext cx="914400" cy="914400"/>
          </a:xfrm>
          <a:prstGeom prst="rect">
            <a:avLst/>
          </a:prstGeom>
        </p:spPr>
      </p:pic>
      <p:sp>
        <p:nvSpPr>
          <p:cNvPr id="35" name="TextBox 34">
            <a:extLst>
              <a:ext uri="{FF2B5EF4-FFF2-40B4-BE49-F238E27FC236}">
                <a16:creationId xmlns:a16="http://schemas.microsoft.com/office/drawing/2014/main" id="{C0E30805-1F95-F8A7-9902-C96A6EFB4511}"/>
              </a:ext>
            </a:extLst>
          </p:cNvPr>
          <p:cNvSpPr txBox="1"/>
          <p:nvPr/>
        </p:nvSpPr>
        <p:spPr>
          <a:xfrm>
            <a:off x="5523296" y="2808736"/>
            <a:ext cx="1669047" cy="646331"/>
          </a:xfrm>
          <a:prstGeom prst="rect">
            <a:avLst/>
          </a:prstGeom>
          <a:noFill/>
        </p:spPr>
        <p:txBody>
          <a:bodyPr wrap="none" rtlCol="0">
            <a:spAutoFit/>
          </a:bodyPr>
          <a:lstStyle/>
          <a:p>
            <a:r>
              <a:rPr lang="en-US" dirty="0">
                <a:solidFill>
                  <a:schemeClr val="bg2">
                    <a:lumMod val="50000"/>
                  </a:schemeClr>
                </a:solidFill>
                <a:latin typeface="+mj-lt"/>
              </a:rPr>
              <a:t>COMMUNITY </a:t>
            </a:r>
          </a:p>
          <a:p>
            <a:r>
              <a:rPr lang="en-US" dirty="0">
                <a:solidFill>
                  <a:schemeClr val="bg2">
                    <a:lumMod val="50000"/>
                  </a:schemeClr>
                </a:solidFill>
                <a:latin typeface="+mj-lt"/>
              </a:rPr>
              <a:t>SUPPORT</a:t>
            </a:r>
          </a:p>
        </p:txBody>
      </p:sp>
      <p:pic>
        <p:nvPicPr>
          <p:cNvPr id="37" name="Graphic 36" descr="Neighborhood outline">
            <a:extLst>
              <a:ext uri="{FF2B5EF4-FFF2-40B4-BE49-F238E27FC236}">
                <a16:creationId xmlns:a16="http://schemas.microsoft.com/office/drawing/2014/main" id="{911D6E0C-FA29-2F27-07C3-A5DB1CE5299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900620" y="1680319"/>
            <a:ext cx="914400" cy="914400"/>
          </a:xfrm>
          <a:prstGeom prst="rect">
            <a:avLst/>
          </a:prstGeom>
        </p:spPr>
      </p:pic>
      <p:pic>
        <p:nvPicPr>
          <p:cNvPr id="39" name="Graphic 38" descr="Mortgage outline">
            <a:extLst>
              <a:ext uri="{FF2B5EF4-FFF2-40B4-BE49-F238E27FC236}">
                <a16:creationId xmlns:a16="http://schemas.microsoft.com/office/drawing/2014/main" id="{3629A513-F4CC-7422-0E8B-18A33E5A692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752600" y="1690688"/>
            <a:ext cx="914400" cy="914400"/>
          </a:xfrm>
          <a:prstGeom prst="rect">
            <a:avLst/>
          </a:prstGeom>
        </p:spPr>
      </p:pic>
      <p:sp>
        <p:nvSpPr>
          <p:cNvPr id="40" name="Rectangle 39">
            <a:extLst>
              <a:ext uri="{FF2B5EF4-FFF2-40B4-BE49-F238E27FC236}">
                <a16:creationId xmlns:a16="http://schemas.microsoft.com/office/drawing/2014/main" id="{218D0337-066E-D7CE-94D9-8DA3B0BC2BA5}"/>
              </a:ext>
            </a:extLst>
          </p:cNvPr>
          <p:cNvSpPr/>
          <p:nvPr/>
        </p:nvSpPr>
        <p:spPr>
          <a:xfrm>
            <a:off x="2070233" y="2137519"/>
            <a:ext cx="279133" cy="2921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3" name="Graphic 42" descr="Dollar outline">
            <a:extLst>
              <a:ext uri="{FF2B5EF4-FFF2-40B4-BE49-F238E27FC236}">
                <a16:creationId xmlns:a16="http://schemas.microsoft.com/office/drawing/2014/main" id="{6A5E9BF1-584F-553C-9F5A-F62BF15D9D8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046231" y="2101215"/>
            <a:ext cx="303135" cy="303135"/>
          </a:xfrm>
          <a:prstGeom prst="rect">
            <a:avLst/>
          </a:prstGeom>
        </p:spPr>
      </p:pic>
      <p:sp>
        <p:nvSpPr>
          <p:cNvPr id="44" name="TextBox 43">
            <a:extLst>
              <a:ext uri="{FF2B5EF4-FFF2-40B4-BE49-F238E27FC236}">
                <a16:creationId xmlns:a16="http://schemas.microsoft.com/office/drawing/2014/main" id="{5BE0BC80-1690-862A-5094-B9CB7CD6261A}"/>
              </a:ext>
            </a:extLst>
          </p:cNvPr>
          <p:cNvSpPr txBox="1"/>
          <p:nvPr/>
        </p:nvSpPr>
        <p:spPr>
          <a:xfrm>
            <a:off x="1457405" y="2800456"/>
            <a:ext cx="1661032" cy="646331"/>
          </a:xfrm>
          <a:prstGeom prst="rect">
            <a:avLst/>
          </a:prstGeom>
          <a:noFill/>
        </p:spPr>
        <p:txBody>
          <a:bodyPr wrap="none" rtlCol="0">
            <a:spAutoFit/>
          </a:bodyPr>
          <a:lstStyle/>
          <a:p>
            <a:r>
              <a:rPr lang="en-US" dirty="0">
                <a:solidFill>
                  <a:schemeClr val="bg2">
                    <a:lumMod val="50000"/>
                  </a:schemeClr>
                </a:solidFill>
                <a:latin typeface="+mj-lt"/>
              </a:rPr>
              <a:t>AFFORDABLE</a:t>
            </a:r>
          </a:p>
          <a:p>
            <a:r>
              <a:rPr lang="en-US" dirty="0">
                <a:solidFill>
                  <a:schemeClr val="bg2">
                    <a:lumMod val="50000"/>
                  </a:schemeClr>
                </a:solidFill>
                <a:latin typeface="+mj-lt"/>
              </a:rPr>
              <a:t>HOUSING</a:t>
            </a:r>
          </a:p>
        </p:txBody>
      </p:sp>
    </p:spTree>
    <p:extLst>
      <p:ext uri="{BB962C8B-B14F-4D97-AF65-F5344CB8AC3E}">
        <p14:creationId xmlns:p14="http://schemas.microsoft.com/office/powerpoint/2010/main" val="288993828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1C2934-E35E-B400-5C54-85BEF53DC421}"/>
              </a:ext>
            </a:extLst>
          </p:cNvPr>
          <p:cNvSpPr>
            <a:spLocks noGrp="1"/>
          </p:cNvSpPr>
          <p:nvPr>
            <p:ph type="title"/>
          </p:nvPr>
        </p:nvSpPr>
        <p:spPr/>
        <p:txBody>
          <a:bodyPr/>
          <a:lstStyle/>
          <a:p>
            <a:r>
              <a:rPr lang="en-US" dirty="0"/>
              <a:t>Planning Limitations</a:t>
            </a:r>
          </a:p>
        </p:txBody>
      </p:sp>
      <p:sp>
        <p:nvSpPr>
          <p:cNvPr id="3" name="Content Placeholder 2">
            <a:extLst>
              <a:ext uri="{FF2B5EF4-FFF2-40B4-BE49-F238E27FC236}">
                <a16:creationId xmlns:a16="http://schemas.microsoft.com/office/drawing/2014/main" id="{DAA59D9F-A54F-EB98-08FE-A22A631C1F8E}"/>
              </a:ext>
            </a:extLst>
          </p:cNvPr>
          <p:cNvSpPr>
            <a:spLocks noGrp="1"/>
          </p:cNvSpPr>
          <p:nvPr>
            <p:ph idx="1"/>
          </p:nvPr>
        </p:nvSpPr>
        <p:spPr/>
        <p:txBody>
          <a:bodyPr/>
          <a:lstStyle/>
          <a:p>
            <a:r>
              <a:rPr lang="en-US" dirty="0"/>
              <a:t>Limited resources in housing development.</a:t>
            </a:r>
          </a:p>
          <a:p>
            <a:r>
              <a:rPr lang="en-US" dirty="0"/>
              <a:t>Need to connect with landlords, housing developers, county and city planners, and investors in care communities in order to meet the wide variety of housing needs.</a:t>
            </a:r>
          </a:p>
          <a:p>
            <a:r>
              <a:rPr lang="en-US" dirty="0"/>
              <a:t>Acknowledge some seniors l</a:t>
            </a:r>
            <a:r>
              <a:rPr lang="en-US" sz="2800" dirty="0"/>
              <a:t>ack needed support to live independently and also may not qualify for In Home Supportive Services or other supportive programs.</a:t>
            </a:r>
          </a:p>
          <a:p>
            <a:r>
              <a:rPr lang="en-US" dirty="0"/>
              <a:t>Existing programs providing financial assistance are usually one-time funds and cannot provide long-term assistance to community dwelling older adults.</a:t>
            </a:r>
            <a:endParaRPr lang="en-US" sz="2800" dirty="0"/>
          </a:p>
          <a:p>
            <a:endParaRPr lang="en-US" sz="2800" dirty="0"/>
          </a:p>
          <a:p>
            <a:endParaRPr lang="en-US" dirty="0"/>
          </a:p>
          <a:p>
            <a:endParaRPr lang="en-US" dirty="0"/>
          </a:p>
        </p:txBody>
      </p:sp>
      <p:sp>
        <p:nvSpPr>
          <p:cNvPr id="4" name="Date Placeholder 3">
            <a:extLst>
              <a:ext uri="{FF2B5EF4-FFF2-40B4-BE49-F238E27FC236}">
                <a16:creationId xmlns:a16="http://schemas.microsoft.com/office/drawing/2014/main" id="{BBA8DEDE-59CB-6C3F-AC26-F772FA0D591B}"/>
              </a:ext>
            </a:extLst>
          </p:cNvPr>
          <p:cNvSpPr>
            <a:spLocks noGrp="1"/>
          </p:cNvSpPr>
          <p:nvPr>
            <p:ph type="dt" sz="half" idx="10"/>
          </p:nvPr>
        </p:nvSpPr>
        <p:spPr/>
        <p:txBody>
          <a:bodyPr/>
          <a:lstStyle/>
          <a:p>
            <a:r>
              <a:rPr lang="en-US" dirty="0"/>
              <a:t>10/19/2023</a:t>
            </a:r>
          </a:p>
        </p:txBody>
      </p:sp>
      <p:sp>
        <p:nvSpPr>
          <p:cNvPr id="6" name="Slide Number Placeholder 5">
            <a:extLst>
              <a:ext uri="{FF2B5EF4-FFF2-40B4-BE49-F238E27FC236}">
                <a16:creationId xmlns:a16="http://schemas.microsoft.com/office/drawing/2014/main" id="{854068CD-1FE4-4EC5-6BB4-00BA366131B6}"/>
              </a:ext>
            </a:extLst>
          </p:cNvPr>
          <p:cNvSpPr>
            <a:spLocks noGrp="1"/>
          </p:cNvSpPr>
          <p:nvPr>
            <p:ph type="sldNum" sz="quarter" idx="12"/>
          </p:nvPr>
        </p:nvSpPr>
        <p:spPr/>
        <p:txBody>
          <a:bodyPr/>
          <a:lstStyle/>
          <a:p>
            <a:fld id="{B5CEABB6-07DC-46E8-9B57-56EC44A396E5}" type="slidenum">
              <a:rPr lang="en-US" smtClean="0"/>
              <a:t>25</a:t>
            </a:fld>
            <a:endParaRPr lang="en-US" dirty="0"/>
          </a:p>
        </p:txBody>
      </p:sp>
    </p:spTree>
    <p:extLst>
      <p:ext uri="{BB962C8B-B14F-4D97-AF65-F5344CB8AC3E}">
        <p14:creationId xmlns:p14="http://schemas.microsoft.com/office/powerpoint/2010/main" val="82670110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E0DEC1-74BB-D928-AB80-3814BA8DC91B}"/>
              </a:ext>
            </a:extLst>
          </p:cNvPr>
          <p:cNvSpPr>
            <a:spLocks noGrp="1"/>
          </p:cNvSpPr>
          <p:nvPr>
            <p:ph type="title"/>
          </p:nvPr>
        </p:nvSpPr>
        <p:spPr/>
        <p:txBody>
          <a:bodyPr/>
          <a:lstStyle/>
          <a:p>
            <a:r>
              <a:rPr lang="en-US" dirty="0"/>
              <a:t>Housing recommendations</a:t>
            </a:r>
          </a:p>
        </p:txBody>
      </p:sp>
      <p:sp>
        <p:nvSpPr>
          <p:cNvPr id="3" name="Date Placeholder 2">
            <a:extLst>
              <a:ext uri="{FF2B5EF4-FFF2-40B4-BE49-F238E27FC236}">
                <a16:creationId xmlns:a16="http://schemas.microsoft.com/office/drawing/2014/main" id="{9FA380F5-4DE4-4DE1-98D6-3A3776A1F676}"/>
              </a:ext>
            </a:extLst>
          </p:cNvPr>
          <p:cNvSpPr>
            <a:spLocks noGrp="1"/>
          </p:cNvSpPr>
          <p:nvPr>
            <p:ph type="dt" sz="half" idx="10"/>
          </p:nvPr>
        </p:nvSpPr>
        <p:spPr/>
        <p:txBody>
          <a:bodyPr/>
          <a:lstStyle/>
          <a:p>
            <a:r>
              <a:rPr lang="en-US" dirty="0"/>
              <a:t>10/19/2023</a:t>
            </a:r>
          </a:p>
        </p:txBody>
      </p:sp>
      <p:sp>
        <p:nvSpPr>
          <p:cNvPr id="5" name="Slide Number Placeholder 4">
            <a:extLst>
              <a:ext uri="{FF2B5EF4-FFF2-40B4-BE49-F238E27FC236}">
                <a16:creationId xmlns:a16="http://schemas.microsoft.com/office/drawing/2014/main" id="{83580CBA-D1AD-8539-9079-3D95665F455B}"/>
              </a:ext>
            </a:extLst>
          </p:cNvPr>
          <p:cNvSpPr>
            <a:spLocks noGrp="1"/>
          </p:cNvSpPr>
          <p:nvPr>
            <p:ph type="sldNum" sz="quarter" idx="12"/>
          </p:nvPr>
        </p:nvSpPr>
        <p:spPr/>
        <p:txBody>
          <a:bodyPr/>
          <a:lstStyle/>
          <a:p>
            <a:fld id="{B5CEABB6-07DC-46E8-9B57-56EC44A396E5}" type="slidenum">
              <a:rPr lang="en-US" smtClean="0"/>
              <a:t>26</a:t>
            </a:fld>
            <a:endParaRPr lang="en-US" dirty="0"/>
          </a:p>
        </p:txBody>
      </p:sp>
      <p:sp>
        <p:nvSpPr>
          <p:cNvPr id="6" name="Text Placeholder 5">
            <a:extLst>
              <a:ext uri="{FF2B5EF4-FFF2-40B4-BE49-F238E27FC236}">
                <a16:creationId xmlns:a16="http://schemas.microsoft.com/office/drawing/2014/main" id="{090C6816-D923-FC60-A9D3-C7435CD5BD39}"/>
              </a:ext>
            </a:extLst>
          </p:cNvPr>
          <p:cNvSpPr>
            <a:spLocks noGrp="1"/>
          </p:cNvSpPr>
          <p:nvPr>
            <p:ph type="body" sz="quarter" idx="13"/>
          </p:nvPr>
        </p:nvSpPr>
        <p:spPr>
          <a:xfrm>
            <a:off x="838200" y="1944078"/>
            <a:ext cx="3657600" cy="1578876"/>
          </a:xfrm>
          <a:solidFill>
            <a:schemeClr val="accent5">
              <a:lumMod val="40000"/>
              <a:lumOff val="60000"/>
            </a:schemeClr>
          </a:solidFill>
        </p:spPr>
        <p:txBody>
          <a:bodyPr>
            <a:noAutofit/>
          </a:bodyPr>
          <a:lstStyle/>
          <a:p>
            <a:r>
              <a:rPr lang="en-US" sz="1600" kern="0" dirty="0">
                <a:effectLst/>
                <a:latin typeface="Calibri Light" panose="020F0302020204030204" pitchFamily="34" charset="0"/>
                <a:ea typeface="Times New Roman" panose="02020603050405020304" pitchFamily="18" charset="0"/>
              </a:rPr>
              <a:t>At the city/county level to modify zoning requirements to enable the development of affordable housing as well as alternate housing types, e.g., duplexes, accessory dwelling units (ADUs), manufactured and/or mobile homes.</a:t>
            </a:r>
            <a:endParaRPr lang="en-US" sz="1600" dirty="0"/>
          </a:p>
        </p:txBody>
      </p:sp>
      <p:sp>
        <p:nvSpPr>
          <p:cNvPr id="7" name="Text Placeholder 6">
            <a:extLst>
              <a:ext uri="{FF2B5EF4-FFF2-40B4-BE49-F238E27FC236}">
                <a16:creationId xmlns:a16="http://schemas.microsoft.com/office/drawing/2014/main" id="{9E7E9ED2-3E25-1150-E391-3ACAA53CF175}"/>
              </a:ext>
            </a:extLst>
          </p:cNvPr>
          <p:cNvSpPr>
            <a:spLocks noGrp="1"/>
          </p:cNvSpPr>
          <p:nvPr>
            <p:ph type="body" sz="quarter" idx="14"/>
          </p:nvPr>
        </p:nvSpPr>
        <p:spPr>
          <a:xfrm>
            <a:off x="869312" y="1441016"/>
            <a:ext cx="3657600" cy="365760"/>
          </a:xfrm>
        </p:spPr>
        <p:txBody>
          <a:bodyPr/>
          <a:lstStyle/>
          <a:p>
            <a:r>
              <a:rPr lang="en-US" dirty="0"/>
              <a:t>ADVOCACY</a:t>
            </a:r>
          </a:p>
        </p:txBody>
      </p:sp>
      <p:sp>
        <p:nvSpPr>
          <p:cNvPr id="8" name="Text Placeholder 7">
            <a:extLst>
              <a:ext uri="{FF2B5EF4-FFF2-40B4-BE49-F238E27FC236}">
                <a16:creationId xmlns:a16="http://schemas.microsoft.com/office/drawing/2014/main" id="{D3FDC39D-0A45-578F-30A7-08B89B44FD44}"/>
              </a:ext>
            </a:extLst>
          </p:cNvPr>
          <p:cNvSpPr>
            <a:spLocks noGrp="1"/>
          </p:cNvSpPr>
          <p:nvPr>
            <p:ph type="body" sz="quarter" idx="15"/>
          </p:nvPr>
        </p:nvSpPr>
        <p:spPr>
          <a:xfrm>
            <a:off x="869312" y="4211767"/>
            <a:ext cx="3657600" cy="1678916"/>
          </a:xfrm>
          <a:solidFill>
            <a:schemeClr val="accent5">
              <a:lumMod val="20000"/>
              <a:lumOff val="80000"/>
            </a:schemeClr>
          </a:solidFill>
        </p:spPr>
        <p:txBody>
          <a:bodyPr>
            <a:normAutofit/>
          </a:bodyPr>
          <a:lstStyle/>
          <a:p>
            <a:r>
              <a:rPr lang="en-US" sz="1600" kern="0" dirty="0">
                <a:latin typeface="Calibri Light" panose="020F0302020204030204" pitchFamily="34" charset="0"/>
                <a:ea typeface="Times New Roman" panose="02020603050405020304" pitchFamily="18" charset="0"/>
              </a:rPr>
              <a:t>F</a:t>
            </a:r>
            <a:r>
              <a:rPr lang="en-US" sz="1600" kern="0" dirty="0">
                <a:effectLst/>
                <a:latin typeface="Calibri Light" panose="020F0302020204030204" pitchFamily="34" charset="0"/>
                <a:ea typeface="Times New Roman" panose="02020603050405020304" pitchFamily="18" charset="0"/>
              </a:rPr>
              <a:t>or affordable housing, including housing that is set aside for older adults, adults with disabilities, and housing that is flexible to intergenerational situations (e.g., older adult with adult children/ grandchildren; older adult with caregiver).</a:t>
            </a:r>
            <a:endParaRPr lang="en-US" sz="1600" dirty="0"/>
          </a:p>
        </p:txBody>
      </p:sp>
      <p:sp>
        <p:nvSpPr>
          <p:cNvPr id="10" name="Text Placeholder 9">
            <a:extLst>
              <a:ext uri="{FF2B5EF4-FFF2-40B4-BE49-F238E27FC236}">
                <a16:creationId xmlns:a16="http://schemas.microsoft.com/office/drawing/2014/main" id="{37242CC7-415E-523D-6085-892E376F3259}"/>
              </a:ext>
            </a:extLst>
          </p:cNvPr>
          <p:cNvSpPr>
            <a:spLocks noGrp="1"/>
          </p:cNvSpPr>
          <p:nvPr>
            <p:ph type="body" sz="quarter" idx="17"/>
          </p:nvPr>
        </p:nvSpPr>
        <p:spPr>
          <a:xfrm>
            <a:off x="4948036" y="1944078"/>
            <a:ext cx="3657600" cy="936784"/>
          </a:xfrm>
          <a:solidFill>
            <a:schemeClr val="accent3">
              <a:lumMod val="20000"/>
              <a:lumOff val="80000"/>
            </a:schemeClr>
          </a:solidFill>
        </p:spPr>
        <p:txBody>
          <a:bodyPr>
            <a:normAutofit/>
          </a:bodyPr>
          <a:lstStyle/>
          <a:p>
            <a:r>
              <a:rPr lang="en-US" sz="1600" dirty="0"/>
              <a:t>At the city level for z</a:t>
            </a:r>
            <a:r>
              <a:rPr lang="en-US" sz="1600" kern="0" dirty="0">
                <a:effectLst/>
                <a:ea typeface="Times New Roman" panose="02020603050405020304" pitchFamily="18" charset="0"/>
              </a:rPr>
              <a:t>oning codes to encourage development of 55 and older communities.  </a:t>
            </a:r>
            <a:endParaRPr lang="en-US" sz="1600" dirty="0"/>
          </a:p>
        </p:txBody>
      </p:sp>
      <p:sp>
        <p:nvSpPr>
          <p:cNvPr id="12" name="Text Placeholder 11">
            <a:extLst>
              <a:ext uri="{FF2B5EF4-FFF2-40B4-BE49-F238E27FC236}">
                <a16:creationId xmlns:a16="http://schemas.microsoft.com/office/drawing/2014/main" id="{00526562-8F46-6DDC-572B-A45D5F248238}"/>
              </a:ext>
            </a:extLst>
          </p:cNvPr>
          <p:cNvSpPr>
            <a:spLocks noGrp="1"/>
          </p:cNvSpPr>
          <p:nvPr>
            <p:ph type="body" sz="quarter" idx="19"/>
          </p:nvPr>
        </p:nvSpPr>
        <p:spPr>
          <a:xfrm>
            <a:off x="4948036" y="3304760"/>
            <a:ext cx="3657600" cy="907007"/>
          </a:xfrm>
          <a:solidFill>
            <a:schemeClr val="accent2">
              <a:lumMod val="40000"/>
              <a:lumOff val="60000"/>
            </a:schemeClr>
          </a:solidFill>
        </p:spPr>
        <p:txBody>
          <a:bodyPr/>
          <a:lstStyle/>
          <a:p>
            <a:r>
              <a:rPr lang="en-US" dirty="0"/>
              <a:t>At the state level, for subsidy programs to support older adults living in the community.</a:t>
            </a:r>
          </a:p>
        </p:txBody>
      </p:sp>
      <p:sp>
        <p:nvSpPr>
          <p:cNvPr id="14" name="Text Placeholder 13">
            <a:extLst>
              <a:ext uri="{FF2B5EF4-FFF2-40B4-BE49-F238E27FC236}">
                <a16:creationId xmlns:a16="http://schemas.microsoft.com/office/drawing/2014/main" id="{DB17DB8F-38CD-F2F9-CB1B-242CCBE193BF}"/>
              </a:ext>
            </a:extLst>
          </p:cNvPr>
          <p:cNvSpPr>
            <a:spLocks noGrp="1"/>
          </p:cNvSpPr>
          <p:nvPr>
            <p:ph type="body" sz="quarter" idx="21"/>
          </p:nvPr>
        </p:nvSpPr>
        <p:spPr>
          <a:xfrm>
            <a:off x="4948036" y="4707805"/>
            <a:ext cx="3657600" cy="686839"/>
          </a:xfrm>
          <a:solidFill>
            <a:schemeClr val="accent3">
              <a:lumMod val="40000"/>
              <a:lumOff val="60000"/>
            </a:schemeClr>
          </a:solidFill>
        </p:spPr>
        <p:txBody>
          <a:bodyPr>
            <a:normAutofit/>
          </a:bodyPr>
          <a:lstStyle/>
          <a:p>
            <a:r>
              <a:rPr lang="en-US" sz="1700" dirty="0">
                <a:latin typeface="Calibri Light" panose="020F0302020204030204" pitchFamily="34" charset="0"/>
                <a:ea typeface="Times New Roman" panose="02020603050405020304" pitchFamily="18" charset="0"/>
                <a:cs typeface="Times New Roman" panose="02020603050405020304" pitchFamily="18" charset="0"/>
              </a:rPr>
              <a:t>F</a:t>
            </a:r>
            <a:r>
              <a:rPr lang="en-US" sz="1700" dirty="0">
                <a:effectLst/>
                <a:latin typeface="Calibri Light" panose="020F0302020204030204" pitchFamily="34" charset="0"/>
                <a:ea typeface="Times New Roman" panose="02020603050405020304" pitchFamily="18" charset="0"/>
                <a:cs typeface="Times New Roman" panose="02020603050405020304" pitchFamily="18" charset="0"/>
              </a:rPr>
              <a:t>or the Assisted Living Waiver Program to cover the costs of assisted living. </a:t>
            </a:r>
            <a:endParaRPr lang="en-US" sz="17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Tree>
    <p:extLst>
      <p:ext uri="{BB962C8B-B14F-4D97-AF65-F5344CB8AC3E}">
        <p14:creationId xmlns:p14="http://schemas.microsoft.com/office/powerpoint/2010/main" val="198649835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EB98F8-2E5B-8945-6091-F04004A5350B}"/>
              </a:ext>
            </a:extLst>
          </p:cNvPr>
          <p:cNvSpPr>
            <a:spLocks noGrp="1"/>
          </p:cNvSpPr>
          <p:nvPr>
            <p:ph type="title"/>
          </p:nvPr>
        </p:nvSpPr>
        <p:spPr/>
        <p:txBody>
          <a:bodyPr/>
          <a:lstStyle/>
          <a:p>
            <a:r>
              <a:rPr lang="en-US" dirty="0"/>
              <a:t>HOUSING RECOMMENDATIONS</a:t>
            </a:r>
          </a:p>
        </p:txBody>
      </p:sp>
      <p:sp>
        <p:nvSpPr>
          <p:cNvPr id="3" name="Date Placeholder 2">
            <a:extLst>
              <a:ext uri="{FF2B5EF4-FFF2-40B4-BE49-F238E27FC236}">
                <a16:creationId xmlns:a16="http://schemas.microsoft.com/office/drawing/2014/main" id="{0A991816-3B1E-4048-1F85-DACFCF01CAEE}"/>
              </a:ext>
            </a:extLst>
          </p:cNvPr>
          <p:cNvSpPr>
            <a:spLocks noGrp="1"/>
          </p:cNvSpPr>
          <p:nvPr>
            <p:ph type="dt" sz="half" idx="10"/>
          </p:nvPr>
        </p:nvSpPr>
        <p:spPr/>
        <p:txBody>
          <a:bodyPr/>
          <a:lstStyle/>
          <a:p>
            <a:r>
              <a:rPr lang="en-US" dirty="0"/>
              <a:t>10/19/2023</a:t>
            </a:r>
          </a:p>
        </p:txBody>
      </p:sp>
      <p:sp>
        <p:nvSpPr>
          <p:cNvPr id="4" name="Text Placeholder 3">
            <a:extLst>
              <a:ext uri="{FF2B5EF4-FFF2-40B4-BE49-F238E27FC236}">
                <a16:creationId xmlns:a16="http://schemas.microsoft.com/office/drawing/2014/main" id="{F61197AA-293A-2EAC-9230-B658F899634A}"/>
              </a:ext>
            </a:extLst>
          </p:cNvPr>
          <p:cNvSpPr>
            <a:spLocks noGrp="1"/>
          </p:cNvSpPr>
          <p:nvPr>
            <p:ph type="body" sz="quarter" idx="13"/>
          </p:nvPr>
        </p:nvSpPr>
        <p:spPr/>
        <p:txBody>
          <a:bodyPr>
            <a:noAutofit/>
          </a:bodyPr>
          <a:lstStyle/>
          <a:p>
            <a:pPr marL="285750" indent="-285750">
              <a:buFont typeface="Arial" panose="020B0604020202020204" pitchFamily="34" charset="0"/>
              <a:buChar char="•"/>
            </a:pPr>
            <a:r>
              <a:rPr lang="en-US" dirty="0"/>
              <a:t>Work with organizations to increase awareness of existing services and connect agencies/seniors through referrals.</a:t>
            </a:r>
          </a:p>
          <a:p>
            <a:pPr marL="285750" indent="-285750">
              <a:buFont typeface="Arial" panose="020B0604020202020204" pitchFamily="34" charset="0"/>
              <a:buChar char="•"/>
            </a:pPr>
            <a:r>
              <a:rPr lang="en-US" kern="0" dirty="0">
                <a:effectLst/>
                <a:ea typeface="Times New Roman" panose="02020603050405020304" pitchFamily="18" charset="0"/>
              </a:rPr>
              <a:t>Improve connections with doctors to have Medicare approved home modifications (grab bars, ramps). </a:t>
            </a:r>
            <a:endParaRPr lang="en-US" dirty="0"/>
          </a:p>
        </p:txBody>
      </p:sp>
      <p:sp>
        <p:nvSpPr>
          <p:cNvPr id="5" name="Text Placeholder 4">
            <a:extLst>
              <a:ext uri="{FF2B5EF4-FFF2-40B4-BE49-F238E27FC236}">
                <a16:creationId xmlns:a16="http://schemas.microsoft.com/office/drawing/2014/main" id="{59741040-2DD4-D59F-EA83-636711EAEA9E}"/>
              </a:ext>
            </a:extLst>
          </p:cNvPr>
          <p:cNvSpPr>
            <a:spLocks noGrp="1"/>
          </p:cNvSpPr>
          <p:nvPr>
            <p:ph type="body" sz="quarter" idx="14"/>
          </p:nvPr>
        </p:nvSpPr>
        <p:spPr/>
        <p:txBody>
          <a:bodyPr/>
          <a:lstStyle/>
          <a:p>
            <a:r>
              <a:rPr lang="en-US" dirty="0"/>
              <a:t>INCREASE HOME MODIFICATION ACCESS</a:t>
            </a:r>
          </a:p>
        </p:txBody>
      </p:sp>
      <p:sp>
        <p:nvSpPr>
          <p:cNvPr id="6" name="Text Placeholder 5">
            <a:extLst>
              <a:ext uri="{FF2B5EF4-FFF2-40B4-BE49-F238E27FC236}">
                <a16:creationId xmlns:a16="http://schemas.microsoft.com/office/drawing/2014/main" id="{A641AA96-0ECC-8745-156E-EB2D09C7CC5E}"/>
              </a:ext>
            </a:extLst>
          </p:cNvPr>
          <p:cNvSpPr>
            <a:spLocks noGrp="1"/>
          </p:cNvSpPr>
          <p:nvPr>
            <p:ph type="body" sz="quarter" idx="15"/>
          </p:nvPr>
        </p:nvSpPr>
        <p:spPr>
          <a:xfrm>
            <a:off x="6015158" y="3731386"/>
            <a:ext cx="5669280" cy="447573"/>
          </a:xfrm>
        </p:spPr>
        <p:txBody>
          <a:bodyPr>
            <a:noAutofit/>
          </a:bodyPr>
          <a:lstStyle/>
          <a:p>
            <a:pPr marL="285750" indent="-285750">
              <a:buFont typeface="Arial" panose="020B0604020202020204" pitchFamily="34" charset="0"/>
              <a:buChar char="•"/>
            </a:pPr>
            <a:r>
              <a:rPr lang="en-US" dirty="0"/>
              <a:t>Housing navigation services are available, register supportive organizations with 211. </a:t>
            </a:r>
          </a:p>
        </p:txBody>
      </p:sp>
      <p:sp>
        <p:nvSpPr>
          <p:cNvPr id="7" name="Text Placeholder 6">
            <a:extLst>
              <a:ext uri="{FF2B5EF4-FFF2-40B4-BE49-F238E27FC236}">
                <a16:creationId xmlns:a16="http://schemas.microsoft.com/office/drawing/2014/main" id="{3C40A4F8-F6F5-CDBC-9D99-D6F1FE7EA3E0}"/>
              </a:ext>
            </a:extLst>
          </p:cNvPr>
          <p:cNvSpPr>
            <a:spLocks noGrp="1"/>
          </p:cNvSpPr>
          <p:nvPr>
            <p:ph type="body" sz="quarter" idx="16"/>
          </p:nvPr>
        </p:nvSpPr>
        <p:spPr>
          <a:xfrm>
            <a:off x="6015158" y="3278200"/>
            <a:ext cx="5669280" cy="365760"/>
          </a:xfrm>
        </p:spPr>
        <p:txBody>
          <a:bodyPr/>
          <a:lstStyle/>
          <a:p>
            <a:r>
              <a:rPr lang="en-US" dirty="0"/>
              <a:t>INCREASE AWARENESS of 211</a:t>
            </a:r>
          </a:p>
        </p:txBody>
      </p:sp>
      <p:sp>
        <p:nvSpPr>
          <p:cNvPr id="8" name="Text Placeholder 7">
            <a:extLst>
              <a:ext uri="{FF2B5EF4-FFF2-40B4-BE49-F238E27FC236}">
                <a16:creationId xmlns:a16="http://schemas.microsoft.com/office/drawing/2014/main" id="{686B37C7-BF20-2D7B-7220-9C45EDFFFE6D}"/>
              </a:ext>
            </a:extLst>
          </p:cNvPr>
          <p:cNvSpPr>
            <a:spLocks noGrp="1"/>
          </p:cNvSpPr>
          <p:nvPr>
            <p:ph type="body" sz="quarter" idx="17"/>
          </p:nvPr>
        </p:nvSpPr>
        <p:spPr>
          <a:xfrm>
            <a:off x="6042324" y="4857813"/>
            <a:ext cx="5669280" cy="365760"/>
          </a:xfrm>
        </p:spPr>
        <p:txBody>
          <a:bodyPr>
            <a:noAutofit/>
          </a:bodyPr>
          <a:lstStyle/>
          <a:p>
            <a:pPr marL="285750" indent="-285750">
              <a:buFont typeface="Arial" panose="020B0604020202020204" pitchFamily="34" charset="0"/>
              <a:buChar char="•"/>
            </a:pPr>
            <a:r>
              <a:rPr lang="en-US" dirty="0"/>
              <a:t>For seniors who have family, encourage referral agencies to engage family in the planning process.</a:t>
            </a:r>
          </a:p>
        </p:txBody>
      </p:sp>
      <p:sp>
        <p:nvSpPr>
          <p:cNvPr id="9" name="Text Placeholder 8">
            <a:extLst>
              <a:ext uri="{FF2B5EF4-FFF2-40B4-BE49-F238E27FC236}">
                <a16:creationId xmlns:a16="http://schemas.microsoft.com/office/drawing/2014/main" id="{2087C56C-1319-2E37-B330-CE621F2C54C8}"/>
              </a:ext>
            </a:extLst>
          </p:cNvPr>
          <p:cNvSpPr>
            <a:spLocks noGrp="1"/>
          </p:cNvSpPr>
          <p:nvPr>
            <p:ph type="body" sz="quarter" idx="18"/>
          </p:nvPr>
        </p:nvSpPr>
        <p:spPr>
          <a:xfrm>
            <a:off x="6042324" y="4410837"/>
            <a:ext cx="5669280" cy="365760"/>
          </a:xfrm>
        </p:spPr>
        <p:txBody>
          <a:bodyPr/>
          <a:lstStyle/>
          <a:p>
            <a:r>
              <a:rPr lang="en-US" dirty="0"/>
              <a:t>ENGAGE FAMILY</a:t>
            </a:r>
          </a:p>
        </p:txBody>
      </p:sp>
      <p:sp>
        <p:nvSpPr>
          <p:cNvPr id="10" name="Text Placeholder 9">
            <a:extLst>
              <a:ext uri="{FF2B5EF4-FFF2-40B4-BE49-F238E27FC236}">
                <a16:creationId xmlns:a16="http://schemas.microsoft.com/office/drawing/2014/main" id="{8357A22C-FF3C-B4C7-9C04-4A226F48A1D6}"/>
              </a:ext>
            </a:extLst>
          </p:cNvPr>
          <p:cNvSpPr>
            <a:spLocks noGrp="1"/>
          </p:cNvSpPr>
          <p:nvPr>
            <p:ph type="body" sz="quarter" idx="19"/>
          </p:nvPr>
        </p:nvSpPr>
        <p:spPr>
          <a:xfrm>
            <a:off x="6015158" y="6000933"/>
            <a:ext cx="5669280" cy="720542"/>
          </a:xfrm>
        </p:spPr>
        <p:txBody>
          <a:bodyPr>
            <a:noAutofit/>
          </a:bodyPr>
          <a:lstStyle/>
          <a:p>
            <a:pPr marL="285750" indent="-285750">
              <a:buFont typeface="Arial" panose="020B0604020202020204" pitchFamily="34" charset="0"/>
              <a:buChar char="•"/>
            </a:pPr>
            <a:r>
              <a:rPr lang="en-US" dirty="0"/>
              <a:t>For intake of persons needing services.</a:t>
            </a:r>
          </a:p>
          <a:p>
            <a:pPr marL="285750" indent="-285750">
              <a:buFont typeface="Arial" panose="020B0604020202020204" pitchFamily="34" charset="0"/>
              <a:buChar char="•"/>
            </a:pPr>
            <a:r>
              <a:rPr lang="en-US" dirty="0"/>
              <a:t>To connect persons being discharged from the hospital to existing services.</a:t>
            </a:r>
          </a:p>
        </p:txBody>
      </p:sp>
      <p:sp>
        <p:nvSpPr>
          <p:cNvPr id="11" name="Text Placeholder 10">
            <a:extLst>
              <a:ext uri="{FF2B5EF4-FFF2-40B4-BE49-F238E27FC236}">
                <a16:creationId xmlns:a16="http://schemas.microsoft.com/office/drawing/2014/main" id="{BFBD5F1D-469C-DA2F-D7C5-57485D5AE5D5}"/>
              </a:ext>
            </a:extLst>
          </p:cNvPr>
          <p:cNvSpPr>
            <a:spLocks noGrp="1"/>
          </p:cNvSpPr>
          <p:nvPr>
            <p:ph type="body" sz="quarter" idx="20"/>
          </p:nvPr>
        </p:nvSpPr>
        <p:spPr>
          <a:xfrm>
            <a:off x="6015158" y="5543474"/>
            <a:ext cx="5669280" cy="365760"/>
          </a:xfrm>
        </p:spPr>
        <p:txBody>
          <a:bodyPr/>
          <a:lstStyle/>
          <a:p>
            <a:r>
              <a:rPr lang="en-US" dirty="0"/>
              <a:t>STREAMLINE ORGANIZATIONAL PROCESSES</a:t>
            </a:r>
          </a:p>
        </p:txBody>
      </p:sp>
      <p:sp>
        <p:nvSpPr>
          <p:cNvPr id="13" name="Slide Number Placeholder 12">
            <a:extLst>
              <a:ext uri="{FF2B5EF4-FFF2-40B4-BE49-F238E27FC236}">
                <a16:creationId xmlns:a16="http://schemas.microsoft.com/office/drawing/2014/main" id="{6F2D0FB4-0659-B368-E010-90B3C159FFFE}"/>
              </a:ext>
            </a:extLst>
          </p:cNvPr>
          <p:cNvSpPr>
            <a:spLocks noGrp="1"/>
          </p:cNvSpPr>
          <p:nvPr>
            <p:ph type="sldNum" sz="quarter" idx="12"/>
          </p:nvPr>
        </p:nvSpPr>
        <p:spPr/>
        <p:txBody>
          <a:bodyPr/>
          <a:lstStyle/>
          <a:p>
            <a:fld id="{B5CEABB6-07DC-46E8-9B57-56EC44A396E5}" type="slidenum">
              <a:rPr lang="en-US" smtClean="0"/>
              <a:t>27</a:t>
            </a:fld>
            <a:endParaRPr lang="en-US" dirty="0"/>
          </a:p>
        </p:txBody>
      </p:sp>
    </p:spTree>
    <p:extLst>
      <p:ext uri="{BB962C8B-B14F-4D97-AF65-F5344CB8AC3E}">
        <p14:creationId xmlns:p14="http://schemas.microsoft.com/office/powerpoint/2010/main" val="392406287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126535-AE5E-4DAA-1E6F-D750C14EC390}"/>
              </a:ext>
            </a:extLst>
          </p:cNvPr>
          <p:cNvSpPr>
            <a:spLocks noGrp="1"/>
          </p:cNvSpPr>
          <p:nvPr>
            <p:ph type="title"/>
          </p:nvPr>
        </p:nvSpPr>
        <p:spPr/>
        <p:txBody>
          <a:bodyPr/>
          <a:lstStyle/>
          <a:p>
            <a:r>
              <a:rPr lang="en-US" dirty="0"/>
              <a:t>Housing summary</a:t>
            </a:r>
          </a:p>
        </p:txBody>
      </p:sp>
      <p:sp>
        <p:nvSpPr>
          <p:cNvPr id="3" name="Content Placeholder 2">
            <a:extLst>
              <a:ext uri="{FF2B5EF4-FFF2-40B4-BE49-F238E27FC236}">
                <a16:creationId xmlns:a16="http://schemas.microsoft.com/office/drawing/2014/main" id="{C5BA8E39-0BC4-FACC-0D7C-70086DD70588}"/>
              </a:ext>
            </a:extLst>
          </p:cNvPr>
          <p:cNvSpPr>
            <a:spLocks noGrp="1"/>
          </p:cNvSpPr>
          <p:nvPr>
            <p:ph idx="1"/>
          </p:nvPr>
        </p:nvSpPr>
        <p:spPr/>
        <p:txBody>
          <a:bodyPr/>
          <a:lstStyle/>
          <a:p>
            <a:r>
              <a:rPr lang="en-US" dirty="0"/>
              <a:t>Increase advocacy at the local and state level.</a:t>
            </a:r>
          </a:p>
          <a:p>
            <a:r>
              <a:rPr lang="en-US" dirty="0"/>
              <a:t>Increase communication between social and health service agencies, and related organizations to more quickly connect older adults and persons with disabilities to housing and care services.</a:t>
            </a:r>
          </a:p>
          <a:p>
            <a:r>
              <a:rPr lang="en-US" dirty="0"/>
              <a:t>Work with and encourage housing developers to target 55 and older communities. </a:t>
            </a:r>
          </a:p>
          <a:p>
            <a:endParaRPr lang="en-US" dirty="0"/>
          </a:p>
          <a:p>
            <a:endParaRPr lang="en-US" dirty="0"/>
          </a:p>
          <a:p>
            <a:endParaRPr lang="en-US" dirty="0"/>
          </a:p>
          <a:p>
            <a:endParaRPr lang="en-US" dirty="0"/>
          </a:p>
          <a:p>
            <a:endParaRPr lang="en-US" dirty="0"/>
          </a:p>
        </p:txBody>
      </p:sp>
      <p:sp>
        <p:nvSpPr>
          <p:cNvPr id="4" name="Date Placeholder 3">
            <a:extLst>
              <a:ext uri="{FF2B5EF4-FFF2-40B4-BE49-F238E27FC236}">
                <a16:creationId xmlns:a16="http://schemas.microsoft.com/office/drawing/2014/main" id="{0E1DF87C-EB31-D275-1F88-074BD6FB2AA7}"/>
              </a:ext>
            </a:extLst>
          </p:cNvPr>
          <p:cNvSpPr>
            <a:spLocks noGrp="1"/>
          </p:cNvSpPr>
          <p:nvPr>
            <p:ph type="dt" sz="half" idx="10"/>
          </p:nvPr>
        </p:nvSpPr>
        <p:spPr/>
        <p:txBody>
          <a:bodyPr/>
          <a:lstStyle/>
          <a:p>
            <a:r>
              <a:rPr lang="en-US" dirty="0"/>
              <a:t>10/19/2023</a:t>
            </a:r>
          </a:p>
        </p:txBody>
      </p:sp>
      <p:sp>
        <p:nvSpPr>
          <p:cNvPr id="6" name="Slide Number Placeholder 5">
            <a:extLst>
              <a:ext uri="{FF2B5EF4-FFF2-40B4-BE49-F238E27FC236}">
                <a16:creationId xmlns:a16="http://schemas.microsoft.com/office/drawing/2014/main" id="{80895B83-8677-B92C-81AB-02F16F87C2B2}"/>
              </a:ext>
            </a:extLst>
          </p:cNvPr>
          <p:cNvSpPr>
            <a:spLocks noGrp="1"/>
          </p:cNvSpPr>
          <p:nvPr>
            <p:ph type="sldNum" sz="quarter" idx="12"/>
          </p:nvPr>
        </p:nvSpPr>
        <p:spPr/>
        <p:txBody>
          <a:bodyPr/>
          <a:lstStyle/>
          <a:p>
            <a:fld id="{B5CEABB6-07DC-46E8-9B57-56EC44A396E5}" type="slidenum">
              <a:rPr lang="en-US" smtClean="0"/>
              <a:t>28</a:t>
            </a:fld>
            <a:endParaRPr lang="en-US" dirty="0"/>
          </a:p>
        </p:txBody>
      </p:sp>
    </p:spTree>
    <p:extLst>
      <p:ext uri="{BB962C8B-B14F-4D97-AF65-F5344CB8AC3E}">
        <p14:creationId xmlns:p14="http://schemas.microsoft.com/office/powerpoint/2010/main" val="141782416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E39055A8-6754-4F27-8010-BF142982DD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1" name="Rectangle 30">
            <a:extLst>
              <a:ext uri="{FF2B5EF4-FFF2-40B4-BE49-F238E27FC236}">
                <a16:creationId xmlns:a16="http://schemas.microsoft.com/office/drawing/2014/main" id="{63BEA8DC-D85D-47C5-A352-5FA38C6615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descr="Fruits and vegetables in bags">
            <a:extLst>
              <a:ext uri="{FF2B5EF4-FFF2-40B4-BE49-F238E27FC236}">
                <a16:creationId xmlns:a16="http://schemas.microsoft.com/office/drawing/2014/main" id="{9BBAD6F2-F027-38C4-EA01-E46923B0AFDB}"/>
              </a:ext>
            </a:extLst>
          </p:cNvPr>
          <p:cNvPicPr>
            <a:picLocks noChangeAspect="1"/>
          </p:cNvPicPr>
          <p:nvPr/>
        </p:nvPicPr>
        <p:blipFill rotWithShape="1">
          <a:blip r:embed="rId3"/>
          <a:srcRect b="15730"/>
          <a:stretch/>
        </p:blipFill>
        <p:spPr>
          <a:xfrm>
            <a:off x="20" y="10"/>
            <a:ext cx="12191979" cy="6857990"/>
          </a:xfrm>
          <a:prstGeom prst="rect">
            <a:avLst/>
          </a:prstGeom>
        </p:spPr>
      </p:pic>
      <p:sp>
        <p:nvSpPr>
          <p:cNvPr id="33" name="Rectangle 32">
            <a:extLst>
              <a:ext uri="{FF2B5EF4-FFF2-40B4-BE49-F238E27FC236}">
                <a16:creationId xmlns:a16="http://schemas.microsoft.com/office/drawing/2014/main" id="{439B1D89-E1A5-4FF7-9AE5-EA1EA589236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690"/>
            <a:ext cx="9339206" cy="6858000"/>
          </a:xfrm>
          <a:prstGeom prst="rect">
            <a:avLst/>
          </a:prstGeom>
          <a:gradFill>
            <a:gsLst>
              <a:gs pos="58000">
                <a:srgbClr val="000000">
                  <a:alpha val="30000"/>
                </a:srgbClr>
              </a:gs>
              <a:gs pos="33000">
                <a:srgbClr val="000000">
                  <a:alpha val="20000"/>
                </a:srgbClr>
              </a:gs>
              <a:gs pos="0">
                <a:srgbClr val="000000">
                  <a:alpha val="0"/>
                </a:srgbClr>
              </a:gs>
              <a:gs pos="100000">
                <a:srgbClr val="000000">
                  <a:alpha val="30000"/>
                </a:srgb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BC9BDF00-3582-653D-DDE5-5BF4461BE5A3}"/>
              </a:ext>
            </a:extLst>
          </p:cNvPr>
          <p:cNvSpPr>
            <a:spLocks noGrp="1"/>
          </p:cNvSpPr>
          <p:nvPr>
            <p:ph type="ctrTitle"/>
          </p:nvPr>
        </p:nvSpPr>
        <p:spPr>
          <a:xfrm>
            <a:off x="649045" y="753034"/>
            <a:ext cx="9014500" cy="4130693"/>
          </a:xfrm>
        </p:spPr>
        <p:txBody>
          <a:bodyPr vert="horz" lIns="91440" tIns="45720" rIns="91440" bIns="45720" rtlCol="0" anchor="t">
            <a:normAutofit/>
          </a:bodyPr>
          <a:lstStyle/>
          <a:p>
            <a:r>
              <a:rPr lang="en-US" sz="8800" b="1" kern="1200" spc="-40" baseline="0">
                <a:solidFill>
                  <a:srgbClr val="FFFFFF"/>
                </a:solidFill>
                <a:latin typeface="+mj-lt"/>
                <a:ea typeface="+mj-ea"/>
                <a:cs typeface="+mj-cs"/>
              </a:rPr>
              <a:t>Nutrition and Food Insecurity</a:t>
            </a:r>
          </a:p>
        </p:txBody>
      </p:sp>
      <p:sp>
        <p:nvSpPr>
          <p:cNvPr id="3" name="TextBox 2">
            <a:extLst>
              <a:ext uri="{FF2B5EF4-FFF2-40B4-BE49-F238E27FC236}">
                <a16:creationId xmlns:a16="http://schemas.microsoft.com/office/drawing/2014/main" id="{99B30099-1A24-1524-59C6-888104895068}"/>
              </a:ext>
            </a:extLst>
          </p:cNvPr>
          <p:cNvSpPr txBox="1"/>
          <p:nvPr/>
        </p:nvSpPr>
        <p:spPr>
          <a:xfrm>
            <a:off x="4061861" y="5631071"/>
            <a:ext cx="4255460" cy="923330"/>
          </a:xfrm>
          <a:prstGeom prst="rect">
            <a:avLst/>
          </a:prstGeom>
          <a:noFill/>
        </p:spPr>
        <p:txBody>
          <a:bodyPr wrap="none" rtlCol="0">
            <a:spAutoFit/>
          </a:bodyPr>
          <a:lstStyle/>
          <a:p>
            <a:r>
              <a:rPr lang="en-US" b="1" i="0" dirty="0">
                <a:solidFill>
                  <a:schemeClr val="bg1"/>
                </a:solidFill>
                <a:effectLst/>
              </a:rPr>
              <a:t>Bobbie </a:t>
            </a:r>
            <a:r>
              <a:rPr lang="en-US" b="1" i="0" dirty="0" err="1">
                <a:solidFill>
                  <a:schemeClr val="bg1"/>
                </a:solidFill>
                <a:effectLst/>
              </a:rPr>
              <a:t>Wartson</a:t>
            </a:r>
            <a:r>
              <a:rPr lang="en-US" b="1" i="0" dirty="0">
                <a:solidFill>
                  <a:schemeClr val="bg1"/>
                </a:solidFill>
                <a:effectLst/>
              </a:rPr>
              <a:t>, </a:t>
            </a:r>
            <a:r>
              <a:rPr lang="en-US" sz="1800" b="1" dirty="0">
                <a:solidFill>
                  <a:schemeClr val="bg1"/>
                </a:solidFill>
              </a:rPr>
              <a:t>Executive Director</a:t>
            </a:r>
          </a:p>
          <a:p>
            <a:r>
              <a:rPr lang="en-US" sz="1800" b="1" dirty="0">
                <a:solidFill>
                  <a:schemeClr val="bg1"/>
                </a:solidFill>
              </a:rPr>
              <a:t>Kings County Commission on Aging</a:t>
            </a:r>
            <a:endParaRPr lang="en-US" b="1" i="0" dirty="0">
              <a:solidFill>
                <a:schemeClr val="bg1"/>
              </a:solidFill>
              <a:effectLst/>
            </a:endParaRPr>
          </a:p>
          <a:p>
            <a:endParaRPr lang="en-US" dirty="0"/>
          </a:p>
        </p:txBody>
      </p:sp>
    </p:spTree>
    <p:extLst>
      <p:ext uri="{BB962C8B-B14F-4D97-AF65-F5344CB8AC3E}">
        <p14:creationId xmlns:p14="http://schemas.microsoft.com/office/powerpoint/2010/main" val="252789881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p:txBody>
          <a:bodyPr/>
          <a:lstStyle/>
          <a:p>
            <a:r>
              <a:rPr lang="en-ZA" dirty="0"/>
              <a:t>ABOUT US</a:t>
            </a: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p:txBody>
          <a:bodyPr/>
          <a:lstStyle/>
          <a:p>
            <a:fld id="{B5CEABB6-07DC-46E8-9B57-56EC44A396E5}" type="slidenum">
              <a:rPr lang="en-US" smtClean="0"/>
              <a:pPr/>
              <a:t>3</a:t>
            </a:fld>
            <a:endParaRPr lang="en-US" dirty="0"/>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p:txBody>
          <a:bodyPr>
            <a:normAutofit fontScale="92500"/>
          </a:bodyPr>
          <a:lstStyle/>
          <a:p>
            <a:r>
              <a:rPr lang="en-US" dirty="0"/>
              <a:t>The Kings/Tulare Master Plan for Aging Advisory Committee is a group of individuals representing various organizations, non-profits, governmental and county agencies, and county representatives, committed to improving resources and services for older adults in both counties. The group met monthly for two years to work on developing a Master Plan for Aging for Kings and Tulare Counties.</a:t>
            </a:r>
          </a:p>
        </p:txBody>
      </p:sp>
      <p:sp>
        <p:nvSpPr>
          <p:cNvPr id="10" name="Date Placeholder 9">
            <a:extLst>
              <a:ext uri="{FF2B5EF4-FFF2-40B4-BE49-F238E27FC236}">
                <a16:creationId xmlns:a16="http://schemas.microsoft.com/office/drawing/2014/main" id="{5B977C86-3B4D-43C8-8241-380CB8620E21}"/>
              </a:ext>
            </a:extLst>
          </p:cNvPr>
          <p:cNvSpPr>
            <a:spLocks noGrp="1"/>
          </p:cNvSpPr>
          <p:nvPr>
            <p:ph type="dt" sz="half" idx="10"/>
          </p:nvPr>
        </p:nvSpPr>
        <p:spPr/>
        <p:txBody>
          <a:bodyPr/>
          <a:lstStyle/>
          <a:p>
            <a:r>
              <a:rPr lang="en-US" dirty="0"/>
              <a:t>10/19/2023</a:t>
            </a:r>
          </a:p>
        </p:txBody>
      </p:sp>
    </p:spTree>
    <p:extLst>
      <p:ext uri="{BB962C8B-B14F-4D97-AF65-F5344CB8AC3E}">
        <p14:creationId xmlns:p14="http://schemas.microsoft.com/office/powerpoint/2010/main" val="6209913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085F22-977B-9498-DDD7-4D40E2B0A6A0}"/>
              </a:ext>
            </a:extLst>
          </p:cNvPr>
          <p:cNvSpPr>
            <a:spLocks noGrp="1"/>
          </p:cNvSpPr>
          <p:nvPr>
            <p:ph type="title"/>
          </p:nvPr>
        </p:nvSpPr>
        <p:spPr/>
        <p:txBody>
          <a:bodyPr/>
          <a:lstStyle/>
          <a:p>
            <a:r>
              <a:rPr lang="en-US" dirty="0"/>
              <a:t>Food insecurity overview</a:t>
            </a:r>
          </a:p>
        </p:txBody>
      </p:sp>
      <p:sp>
        <p:nvSpPr>
          <p:cNvPr id="3" name="Content Placeholder 2">
            <a:extLst>
              <a:ext uri="{FF2B5EF4-FFF2-40B4-BE49-F238E27FC236}">
                <a16:creationId xmlns:a16="http://schemas.microsoft.com/office/drawing/2014/main" id="{742E030B-C469-C9C7-BD19-B545710DE3AF}"/>
              </a:ext>
            </a:extLst>
          </p:cNvPr>
          <p:cNvSpPr>
            <a:spLocks noGrp="1"/>
          </p:cNvSpPr>
          <p:nvPr>
            <p:ph idx="1"/>
          </p:nvPr>
        </p:nvSpPr>
        <p:spPr>
          <a:xfrm>
            <a:off x="5524500" y="327991"/>
            <a:ext cx="6172200" cy="1729409"/>
          </a:xfrm>
        </p:spPr>
        <p:txBody>
          <a:bodyPr>
            <a:normAutofit lnSpcReduction="10000"/>
          </a:bodyPr>
          <a:lstStyle/>
          <a:p>
            <a:pPr marL="0" indent="0">
              <a:buNone/>
            </a:pPr>
            <a:r>
              <a:rPr kumimoji="0" lang="en-US" sz="2400" b="0" i="0" u="none" strike="noStrike" kern="1200" cap="none" spc="0" normalizeH="0" baseline="0" noProof="0" dirty="0">
                <a:ln>
                  <a:noFill/>
                </a:ln>
                <a:solidFill>
                  <a:prstClr val="black"/>
                </a:solidFill>
                <a:effectLst/>
                <a:uLnTx/>
                <a:uFillTx/>
                <a:latin typeface="Avenir Next LT Pro Light"/>
                <a:ea typeface="+mn-ea"/>
                <a:cs typeface="+mn-cs"/>
              </a:rPr>
              <a:t>Interviewees discussed their health and ability to meet their nutritional needs. They also discussed the community resources they relied on to meet their nutritional needs.</a:t>
            </a:r>
          </a:p>
          <a:p>
            <a:endParaRPr lang="en-US" dirty="0"/>
          </a:p>
        </p:txBody>
      </p:sp>
      <p:sp>
        <p:nvSpPr>
          <p:cNvPr id="4" name="Text Placeholder 3">
            <a:extLst>
              <a:ext uri="{FF2B5EF4-FFF2-40B4-BE49-F238E27FC236}">
                <a16:creationId xmlns:a16="http://schemas.microsoft.com/office/drawing/2014/main" id="{940C8F9F-C87E-9933-196A-0F885AC2E732}"/>
              </a:ext>
            </a:extLst>
          </p:cNvPr>
          <p:cNvSpPr>
            <a:spLocks noGrp="1"/>
          </p:cNvSpPr>
          <p:nvPr>
            <p:ph type="body" sz="half" idx="2"/>
          </p:nvPr>
        </p:nvSpPr>
        <p:spPr>
          <a:xfrm>
            <a:off x="838200" y="3506870"/>
            <a:ext cx="3932237" cy="1600200"/>
          </a:xfrm>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venir Next LT Pro Light"/>
                <a:ea typeface="+mn-ea"/>
                <a:cs typeface="+mn-cs"/>
              </a:rPr>
              <a:t>Nutrition and food insecurity focused on the needs of community dwelling older adults.</a:t>
            </a:r>
          </a:p>
        </p:txBody>
      </p:sp>
      <p:sp>
        <p:nvSpPr>
          <p:cNvPr id="5" name="Date Placeholder 4">
            <a:extLst>
              <a:ext uri="{FF2B5EF4-FFF2-40B4-BE49-F238E27FC236}">
                <a16:creationId xmlns:a16="http://schemas.microsoft.com/office/drawing/2014/main" id="{1EB2A80B-7040-37B4-AEFD-FBC407832544}"/>
              </a:ext>
            </a:extLst>
          </p:cNvPr>
          <p:cNvSpPr>
            <a:spLocks noGrp="1"/>
          </p:cNvSpPr>
          <p:nvPr>
            <p:ph type="dt" sz="half" idx="10"/>
          </p:nvPr>
        </p:nvSpPr>
        <p:spPr/>
        <p:txBody>
          <a:bodyPr/>
          <a:lstStyle/>
          <a:p>
            <a:r>
              <a:rPr lang="en-US" dirty="0"/>
              <a:t>10/19/2023</a:t>
            </a:r>
          </a:p>
        </p:txBody>
      </p:sp>
      <p:sp>
        <p:nvSpPr>
          <p:cNvPr id="7" name="Slide Number Placeholder 6">
            <a:extLst>
              <a:ext uri="{FF2B5EF4-FFF2-40B4-BE49-F238E27FC236}">
                <a16:creationId xmlns:a16="http://schemas.microsoft.com/office/drawing/2014/main" id="{7F521730-ACE3-D943-EF76-17A280591BB6}"/>
              </a:ext>
            </a:extLst>
          </p:cNvPr>
          <p:cNvSpPr>
            <a:spLocks noGrp="1"/>
          </p:cNvSpPr>
          <p:nvPr>
            <p:ph type="sldNum" sz="quarter" idx="12"/>
          </p:nvPr>
        </p:nvSpPr>
        <p:spPr/>
        <p:txBody>
          <a:bodyPr/>
          <a:lstStyle/>
          <a:p>
            <a:fld id="{B5CEABB6-07DC-46E8-9B57-56EC44A396E5}" type="slidenum">
              <a:rPr lang="en-US" smtClean="0"/>
              <a:t>30</a:t>
            </a:fld>
            <a:endParaRPr lang="en-US" dirty="0"/>
          </a:p>
        </p:txBody>
      </p:sp>
      <p:pic>
        <p:nvPicPr>
          <p:cNvPr id="11" name="Picture 10" descr="Elderly man grocery shopping">
            <a:extLst>
              <a:ext uri="{FF2B5EF4-FFF2-40B4-BE49-F238E27FC236}">
                <a16:creationId xmlns:a16="http://schemas.microsoft.com/office/drawing/2014/main" id="{32EB088A-D851-6423-9BEB-C4E5CFBCC19D}"/>
              </a:ext>
            </a:extLst>
          </p:cNvPr>
          <p:cNvPicPr>
            <a:picLocks noChangeAspect="1"/>
          </p:cNvPicPr>
          <p:nvPr/>
        </p:nvPicPr>
        <p:blipFill rotWithShape="1">
          <a:blip r:embed="rId3"/>
          <a:srcRect r="21916"/>
          <a:stretch/>
        </p:blipFill>
        <p:spPr>
          <a:xfrm>
            <a:off x="6324600" y="2057400"/>
            <a:ext cx="4572000" cy="3903502"/>
          </a:xfrm>
          <a:prstGeom prst="rect">
            <a:avLst/>
          </a:prstGeom>
        </p:spPr>
      </p:pic>
    </p:spTree>
    <p:extLst>
      <p:ext uri="{BB962C8B-B14F-4D97-AF65-F5344CB8AC3E}">
        <p14:creationId xmlns:p14="http://schemas.microsoft.com/office/powerpoint/2010/main" val="157833269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00672B-3FED-A7B3-C9EC-13E5F6369C65}"/>
              </a:ext>
            </a:extLst>
          </p:cNvPr>
          <p:cNvSpPr>
            <a:spLocks noGrp="1"/>
          </p:cNvSpPr>
          <p:nvPr>
            <p:ph type="title"/>
          </p:nvPr>
        </p:nvSpPr>
        <p:spPr/>
        <p:txBody>
          <a:bodyPr/>
          <a:lstStyle/>
          <a:p>
            <a:r>
              <a:rPr lang="en-US" dirty="0"/>
              <a:t>Food insecurity overview</a:t>
            </a:r>
          </a:p>
        </p:txBody>
      </p:sp>
      <p:sp>
        <p:nvSpPr>
          <p:cNvPr id="4" name="Slide Number Placeholder 3">
            <a:extLst>
              <a:ext uri="{FF2B5EF4-FFF2-40B4-BE49-F238E27FC236}">
                <a16:creationId xmlns:a16="http://schemas.microsoft.com/office/drawing/2014/main" id="{1A3159B5-EFE4-545B-2101-475963F4BF3B}"/>
              </a:ext>
            </a:extLst>
          </p:cNvPr>
          <p:cNvSpPr>
            <a:spLocks noGrp="1"/>
          </p:cNvSpPr>
          <p:nvPr>
            <p:ph type="sldNum" sz="quarter" idx="11"/>
          </p:nvPr>
        </p:nvSpPr>
        <p:spPr/>
        <p:txBody>
          <a:bodyPr/>
          <a:lstStyle/>
          <a:p>
            <a:fld id="{19B51A1E-902D-48AF-9020-955120F399B6}" type="slidenum">
              <a:rPr lang="en-ZA" smtClean="0"/>
              <a:pPr/>
              <a:t>31</a:t>
            </a:fld>
            <a:endParaRPr lang="en-ZA" dirty="0"/>
          </a:p>
        </p:txBody>
      </p:sp>
      <p:sp>
        <p:nvSpPr>
          <p:cNvPr id="5" name="Text Placeholder 4">
            <a:extLst>
              <a:ext uri="{FF2B5EF4-FFF2-40B4-BE49-F238E27FC236}">
                <a16:creationId xmlns:a16="http://schemas.microsoft.com/office/drawing/2014/main" id="{0904ECDC-B76A-C2BF-C404-6334B63415DF}"/>
              </a:ext>
            </a:extLst>
          </p:cNvPr>
          <p:cNvSpPr>
            <a:spLocks noGrp="1"/>
          </p:cNvSpPr>
          <p:nvPr>
            <p:ph type="body" sz="quarter" idx="12"/>
          </p:nvPr>
        </p:nvSpPr>
        <p:spPr>
          <a:xfrm>
            <a:off x="2621684" y="2579594"/>
            <a:ext cx="8457993" cy="728894"/>
          </a:xfrm>
        </p:spPr>
        <p:txBody>
          <a:bodyPr>
            <a:normAutofit/>
          </a:bodyPr>
          <a:lstStyle/>
          <a:p>
            <a:pPr algn="l"/>
            <a:r>
              <a:rPr lang="en-US" sz="1800" dirty="0"/>
              <a:t>For some, food insecurity was due to health concerns which limited their ability to go out, prepare meals, or to eat well.</a:t>
            </a:r>
          </a:p>
        </p:txBody>
      </p:sp>
      <p:sp>
        <p:nvSpPr>
          <p:cNvPr id="6" name="Text Placeholder 5">
            <a:extLst>
              <a:ext uri="{FF2B5EF4-FFF2-40B4-BE49-F238E27FC236}">
                <a16:creationId xmlns:a16="http://schemas.microsoft.com/office/drawing/2014/main" id="{03CFE211-0D5D-51D2-2725-844561169653}"/>
              </a:ext>
            </a:extLst>
          </p:cNvPr>
          <p:cNvSpPr>
            <a:spLocks noGrp="1"/>
          </p:cNvSpPr>
          <p:nvPr>
            <p:ph type="body" sz="quarter" idx="13"/>
          </p:nvPr>
        </p:nvSpPr>
        <p:spPr>
          <a:xfrm>
            <a:off x="2621684" y="3678958"/>
            <a:ext cx="5486402" cy="471978"/>
          </a:xfrm>
        </p:spPr>
        <p:txBody>
          <a:bodyPr>
            <a:normAutofit/>
          </a:bodyPr>
          <a:lstStyle/>
          <a:p>
            <a:pPr algn="l"/>
            <a:r>
              <a:rPr lang="en-US" sz="1800" dirty="0"/>
              <a:t>Some were limited by lack of transportation.</a:t>
            </a:r>
          </a:p>
        </p:txBody>
      </p:sp>
      <p:sp>
        <p:nvSpPr>
          <p:cNvPr id="7" name="Text Placeholder 6">
            <a:extLst>
              <a:ext uri="{FF2B5EF4-FFF2-40B4-BE49-F238E27FC236}">
                <a16:creationId xmlns:a16="http://schemas.microsoft.com/office/drawing/2014/main" id="{117EB1E2-3FE2-B772-71DF-8710836973E1}"/>
              </a:ext>
            </a:extLst>
          </p:cNvPr>
          <p:cNvSpPr>
            <a:spLocks noGrp="1"/>
          </p:cNvSpPr>
          <p:nvPr>
            <p:ph type="body" sz="quarter" idx="35"/>
          </p:nvPr>
        </p:nvSpPr>
        <p:spPr>
          <a:xfrm>
            <a:off x="2621684" y="1702922"/>
            <a:ext cx="8647998" cy="536474"/>
          </a:xfrm>
        </p:spPr>
        <p:txBody>
          <a:bodyPr/>
          <a:lstStyle/>
          <a:p>
            <a:pPr algn="l"/>
            <a:r>
              <a:rPr lang="en-US" sz="1800" dirty="0"/>
              <a:t>Of the people interviewed 60 % expressed some concerns about food insecurity.</a:t>
            </a:r>
          </a:p>
        </p:txBody>
      </p:sp>
      <p:sp>
        <p:nvSpPr>
          <p:cNvPr id="8" name="Date Placeholder 7">
            <a:extLst>
              <a:ext uri="{FF2B5EF4-FFF2-40B4-BE49-F238E27FC236}">
                <a16:creationId xmlns:a16="http://schemas.microsoft.com/office/drawing/2014/main" id="{2B28DBCF-A6E2-FBF8-9952-C13E8F9DE24E}"/>
              </a:ext>
            </a:extLst>
          </p:cNvPr>
          <p:cNvSpPr>
            <a:spLocks noGrp="1"/>
          </p:cNvSpPr>
          <p:nvPr>
            <p:ph type="dt" sz="half" idx="38"/>
          </p:nvPr>
        </p:nvSpPr>
        <p:spPr/>
        <p:txBody>
          <a:bodyPr/>
          <a:lstStyle/>
          <a:p>
            <a:r>
              <a:rPr lang="en-US" dirty="0"/>
              <a:t>10/19/2023</a:t>
            </a:r>
          </a:p>
        </p:txBody>
      </p:sp>
      <p:sp>
        <p:nvSpPr>
          <p:cNvPr id="10" name="TextBox 9">
            <a:extLst>
              <a:ext uri="{FF2B5EF4-FFF2-40B4-BE49-F238E27FC236}">
                <a16:creationId xmlns:a16="http://schemas.microsoft.com/office/drawing/2014/main" id="{C01DE5A2-B0D3-7657-2451-BBEF97CF45C7}"/>
              </a:ext>
            </a:extLst>
          </p:cNvPr>
          <p:cNvSpPr txBox="1"/>
          <p:nvPr/>
        </p:nvSpPr>
        <p:spPr>
          <a:xfrm>
            <a:off x="2621684" y="4728796"/>
            <a:ext cx="5486402" cy="369332"/>
          </a:xfrm>
          <a:prstGeom prst="rect">
            <a:avLst/>
          </a:prstGeom>
          <a:noFill/>
        </p:spPr>
        <p:txBody>
          <a:bodyPr wrap="square" rtlCol="0">
            <a:spAutoFit/>
          </a:bodyPr>
          <a:lstStyle/>
          <a:p>
            <a:r>
              <a:rPr lang="en-US" dirty="0"/>
              <a:t>Others had difficulty affording groceries.</a:t>
            </a:r>
          </a:p>
        </p:txBody>
      </p:sp>
      <p:pic>
        <p:nvPicPr>
          <p:cNvPr id="12" name="Graphic 11" descr="Lunch Box outline">
            <a:extLst>
              <a:ext uri="{FF2B5EF4-FFF2-40B4-BE49-F238E27FC236}">
                <a16:creationId xmlns:a16="http://schemas.microsoft.com/office/drawing/2014/main" id="{C7116DFB-E8C1-71E4-D2C2-A6A764811CE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7937" y="1602972"/>
            <a:ext cx="736374" cy="736374"/>
          </a:xfrm>
          <a:prstGeom prst="rect">
            <a:avLst/>
          </a:prstGeom>
        </p:spPr>
      </p:pic>
      <p:pic>
        <p:nvPicPr>
          <p:cNvPr id="14" name="Graphic 13" descr="Heart with pulse outline">
            <a:extLst>
              <a:ext uri="{FF2B5EF4-FFF2-40B4-BE49-F238E27FC236}">
                <a16:creationId xmlns:a16="http://schemas.microsoft.com/office/drawing/2014/main" id="{75929E37-25FF-3915-7EB3-D72BF965E40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67937" y="2575854"/>
            <a:ext cx="736374" cy="736374"/>
          </a:xfrm>
          <a:prstGeom prst="rect">
            <a:avLst/>
          </a:prstGeom>
        </p:spPr>
      </p:pic>
      <p:pic>
        <p:nvPicPr>
          <p:cNvPr id="16" name="Graphic 15" descr="Bus outline">
            <a:extLst>
              <a:ext uri="{FF2B5EF4-FFF2-40B4-BE49-F238E27FC236}">
                <a16:creationId xmlns:a16="http://schemas.microsoft.com/office/drawing/2014/main" id="{30C3FF97-F295-3DAD-9BF4-D9B048CD3A2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67937" y="3546760"/>
            <a:ext cx="736374" cy="736374"/>
          </a:xfrm>
          <a:prstGeom prst="rect">
            <a:avLst/>
          </a:prstGeom>
        </p:spPr>
      </p:pic>
      <p:pic>
        <p:nvPicPr>
          <p:cNvPr id="18" name="Graphic 17" descr="Money outline">
            <a:extLst>
              <a:ext uri="{FF2B5EF4-FFF2-40B4-BE49-F238E27FC236}">
                <a16:creationId xmlns:a16="http://schemas.microsoft.com/office/drawing/2014/main" id="{CA992839-C076-24C6-34FA-F7C386AAD37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78924" y="4456262"/>
            <a:ext cx="914400" cy="914400"/>
          </a:xfrm>
          <a:prstGeom prst="rect">
            <a:avLst/>
          </a:prstGeom>
        </p:spPr>
      </p:pic>
    </p:spTree>
    <p:extLst>
      <p:ext uri="{BB962C8B-B14F-4D97-AF65-F5344CB8AC3E}">
        <p14:creationId xmlns:p14="http://schemas.microsoft.com/office/powerpoint/2010/main" val="269242646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117F0B-01D8-F004-4359-3B4397C812C8}"/>
              </a:ext>
            </a:extLst>
          </p:cNvPr>
          <p:cNvSpPr>
            <a:spLocks noGrp="1"/>
          </p:cNvSpPr>
          <p:nvPr>
            <p:ph type="title"/>
          </p:nvPr>
        </p:nvSpPr>
        <p:spPr/>
        <p:txBody>
          <a:bodyPr/>
          <a:lstStyle/>
          <a:p>
            <a:r>
              <a:rPr lang="en-US" dirty="0"/>
              <a:t>Community resources</a:t>
            </a:r>
          </a:p>
        </p:txBody>
      </p:sp>
      <p:sp>
        <p:nvSpPr>
          <p:cNvPr id="3" name="Text Placeholder 2">
            <a:extLst>
              <a:ext uri="{FF2B5EF4-FFF2-40B4-BE49-F238E27FC236}">
                <a16:creationId xmlns:a16="http://schemas.microsoft.com/office/drawing/2014/main" id="{4990FF93-134A-87DA-50EA-2DD08CDCBCFF}"/>
              </a:ext>
            </a:extLst>
          </p:cNvPr>
          <p:cNvSpPr>
            <a:spLocks noGrp="1"/>
          </p:cNvSpPr>
          <p:nvPr>
            <p:ph type="body" idx="1"/>
          </p:nvPr>
        </p:nvSpPr>
        <p:spPr>
          <a:xfrm>
            <a:off x="836612" y="1345600"/>
            <a:ext cx="4114800" cy="823912"/>
          </a:xfrm>
        </p:spPr>
        <p:txBody>
          <a:bodyPr/>
          <a:lstStyle/>
          <a:p>
            <a:r>
              <a:rPr lang="en-US" dirty="0"/>
              <a:t>Identified Many Community Resources</a:t>
            </a:r>
          </a:p>
        </p:txBody>
      </p:sp>
      <p:sp>
        <p:nvSpPr>
          <p:cNvPr id="4" name="Content Placeholder 3">
            <a:extLst>
              <a:ext uri="{FF2B5EF4-FFF2-40B4-BE49-F238E27FC236}">
                <a16:creationId xmlns:a16="http://schemas.microsoft.com/office/drawing/2014/main" id="{9610FF3C-B407-B40B-29CB-FE16EF30EA05}"/>
              </a:ext>
            </a:extLst>
          </p:cNvPr>
          <p:cNvSpPr>
            <a:spLocks noGrp="1"/>
          </p:cNvSpPr>
          <p:nvPr>
            <p:ph sz="half" idx="2"/>
          </p:nvPr>
        </p:nvSpPr>
        <p:spPr>
          <a:xfrm>
            <a:off x="836612" y="2039875"/>
            <a:ext cx="4114800" cy="3967287"/>
          </a:xfrm>
        </p:spPr>
        <p:txBody>
          <a:bodyPr>
            <a:normAutofit lnSpcReduction="10000"/>
          </a:bodyPr>
          <a:lstStyle/>
          <a:p>
            <a:pPr>
              <a:lnSpc>
                <a:spcPct val="100000"/>
              </a:lnSpc>
            </a:pPr>
            <a:r>
              <a:rPr lang="en-US" sz="1600" dirty="0"/>
              <a:t>Senior Centers and Congregate Meal Sites</a:t>
            </a:r>
          </a:p>
          <a:p>
            <a:pPr>
              <a:lnSpc>
                <a:spcPct val="100000"/>
              </a:lnSpc>
            </a:pPr>
            <a:r>
              <a:rPr lang="en-US" sz="1600" dirty="0"/>
              <a:t>Home Delivered Meals</a:t>
            </a:r>
          </a:p>
          <a:p>
            <a:pPr>
              <a:lnSpc>
                <a:spcPct val="100000"/>
              </a:lnSpc>
            </a:pPr>
            <a:r>
              <a:rPr lang="en-US" sz="1600" dirty="0"/>
              <a:t>Farmers Market </a:t>
            </a:r>
          </a:p>
          <a:p>
            <a:pPr>
              <a:lnSpc>
                <a:spcPct val="100000"/>
              </a:lnSpc>
            </a:pPr>
            <a:r>
              <a:rPr lang="en-US" sz="1600" dirty="0"/>
              <a:t>City Food Distribution</a:t>
            </a:r>
          </a:p>
          <a:p>
            <a:pPr>
              <a:lnSpc>
                <a:spcPct val="100000"/>
              </a:lnSpc>
            </a:pPr>
            <a:r>
              <a:rPr lang="en-US" sz="1600" dirty="0"/>
              <a:t>Food banks/pantry </a:t>
            </a:r>
          </a:p>
          <a:p>
            <a:pPr>
              <a:lnSpc>
                <a:spcPct val="100000"/>
              </a:lnSpc>
            </a:pPr>
            <a:r>
              <a:rPr lang="en-US" sz="1600" dirty="0"/>
              <a:t>Kings Co. Commission on Aging </a:t>
            </a:r>
          </a:p>
          <a:p>
            <a:pPr>
              <a:lnSpc>
                <a:spcPct val="100000"/>
              </a:lnSpc>
            </a:pPr>
            <a:r>
              <a:rPr lang="en-US" sz="1600" dirty="0"/>
              <a:t>Veterans Memorial food distribution</a:t>
            </a:r>
          </a:p>
          <a:p>
            <a:pPr>
              <a:lnSpc>
                <a:spcPct val="100000"/>
              </a:lnSpc>
            </a:pPr>
            <a:r>
              <a:rPr lang="en-US" sz="1600" dirty="0"/>
              <a:t>Churches</a:t>
            </a:r>
          </a:p>
          <a:p>
            <a:pPr>
              <a:lnSpc>
                <a:spcPct val="100000"/>
              </a:lnSpc>
            </a:pPr>
            <a:r>
              <a:rPr lang="en-US" sz="1600" dirty="0"/>
              <a:t>Food drives</a:t>
            </a:r>
          </a:p>
          <a:p>
            <a:pPr>
              <a:lnSpc>
                <a:spcPct val="100000"/>
              </a:lnSpc>
            </a:pPr>
            <a:r>
              <a:rPr lang="en-US" sz="1600" dirty="0"/>
              <a:t>Community Services Training Employment</a:t>
            </a:r>
          </a:p>
          <a:p>
            <a:endParaRPr lang="en-US" dirty="0"/>
          </a:p>
        </p:txBody>
      </p:sp>
      <p:sp>
        <p:nvSpPr>
          <p:cNvPr id="5" name="Text Placeholder 4">
            <a:extLst>
              <a:ext uri="{FF2B5EF4-FFF2-40B4-BE49-F238E27FC236}">
                <a16:creationId xmlns:a16="http://schemas.microsoft.com/office/drawing/2014/main" id="{CE0F268F-4C59-F489-4736-D52347F15154}"/>
              </a:ext>
            </a:extLst>
          </p:cNvPr>
          <p:cNvSpPr>
            <a:spLocks noGrp="1"/>
          </p:cNvSpPr>
          <p:nvPr>
            <p:ph type="body" sz="quarter" idx="3"/>
          </p:nvPr>
        </p:nvSpPr>
        <p:spPr>
          <a:xfrm>
            <a:off x="6251713" y="1498283"/>
            <a:ext cx="4114800" cy="823912"/>
          </a:xfrm>
        </p:spPr>
        <p:txBody>
          <a:bodyPr/>
          <a:lstStyle/>
          <a:p>
            <a:r>
              <a:rPr lang="en-US" dirty="0"/>
              <a:t>Challenges to Accessing Resources</a:t>
            </a:r>
          </a:p>
        </p:txBody>
      </p:sp>
      <p:sp>
        <p:nvSpPr>
          <p:cNvPr id="6" name="Content Placeholder 5">
            <a:extLst>
              <a:ext uri="{FF2B5EF4-FFF2-40B4-BE49-F238E27FC236}">
                <a16:creationId xmlns:a16="http://schemas.microsoft.com/office/drawing/2014/main" id="{AA758E8C-A4EA-2F17-9143-41CE891DD38F}"/>
              </a:ext>
            </a:extLst>
          </p:cNvPr>
          <p:cNvSpPr>
            <a:spLocks noGrp="1"/>
          </p:cNvSpPr>
          <p:nvPr>
            <p:ph sz="quarter" idx="4"/>
          </p:nvPr>
        </p:nvSpPr>
        <p:spPr>
          <a:xfrm>
            <a:off x="6251713" y="2322195"/>
            <a:ext cx="4114800" cy="3081971"/>
          </a:xfrm>
        </p:spPr>
        <p:txBody>
          <a:bodyPr>
            <a:normAutofit lnSpcReduction="10000"/>
          </a:bodyPr>
          <a:lstStyle/>
          <a:p>
            <a:pPr>
              <a:lnSpc>
                <a:spcPct val="100000"/>
              </a:lnSpc>
            </a:pPr>
            <a:r>
              <a:rPr lang="en-US" sz="1600" dirty="0"/>
              <a:t>Transportation</a:t>
            </a:r>
          </a:p>
          <a:p>
            <a:pPr>
              <a:lnSpc>
                <a:spcPct val="100000"/>
              </a:lnSpc>
            </a:pPr>
            <a:r>
              <a:rPr lang="en-US" sz="1600" dirty="0"/>
              <a:t>May not know where/when a food drive is happening</a:t>
            </a:r>
          </a:p>
          <a:p>
            <a:pPr>
              <a:lnSpc>
                <a:spcPct val="100000"/>
              </a:lnSpc>
            </a:pPr>
            <a:r>
              <a:rPr lang="en-US" sz="1600" dirty="0"/>
              <a:t>Funding affects availability of food distribution</a:t>
            </a:r>
          </a:p>
          <a:p>
            <a:pPr>
              <a:lnSpc>
                <a:spcPct val="100000"/>
              </a:lnSpc>
            </a:pPr>
            <a:r>
              <a:rPr lang="en-US" sz="1600" dirty="0"/>
              <a:t>May not be aware of any of these resources</a:t>
            </a:r>
          </a:p>
          <a:p>
            <a:pPr>
              <a:lnSpc>
                <a:spcPct val="100000"/>
              </a:lnSpc>
            </a:pPr>
            <a:r>
              <a:rPr lang="en-US" sz="1600" dirty="0"/>
              <a:t>Need a caregiver (or family/friend) to accompany them</a:t>
            </a:r>
          </a:p>
        </p:txBody>
      </p:sp>
      <p:sp>
        <p:nvSpPr>
          <p:cNvPr id="7" name="Date Placeholder 6">
            <a:extLst>
              <a:ext uri="{FF2B5EF4-FFF2-40B4-BE49-F238E27FC236}">
                <a16:creationId xmlns:a16="http://schemas.microsoft.com/office/drawing/2014/main" id="{193AF800-F569-0068-D692-8AF0276365DE}"/>
              </a:ext>
            </a:extLst>
          </p:cNvPr>
          <p:cNvSpPr>
            <a:spLocks noGrp="1"/>
          </p:cNvSpPr>
          <p:nvPr>
            <p:ph type="dt" sz="half" idx="10"/>
          </p:nvPr>
        </p:nvSpPr>
        <p:spPr/>
        <p:txBody>
          <a:bodyPr/>
          <a:lstStyle/>
          <a:p>
            <a:r>
              <a:rPr lang="en-US" dirty="0"/>
              <a:t>10/19/2023</a:t>
            </a:r>
          </a:p>
        </p:txBody>
      </p:sp>
      <p:sp>
        <p:nvSpPr>
          <p:cNvPr id="9" name="Slide Number Placeholder 8">
            <a:extLst>
              <a:ext uri="{FF2B5EF4-FFF2-40B4-BE49-F238E27FC236}">
                <a16:creationId xmlns:a16="http://schemas.microsoft.com/office/drawing/2014/main" id="{F190825E-87A5-C3C2-F6E4-4A4CDBBED6FE}"/>
              </a:ext>
            </a:extLst>
          </p:cNvPr>
          <p:cNvSpPr>
            <a:spLocks noGrp="1"/>
          </p:cNvSpPr>
          <p:nvPr>
            <p:ph type="sldNum" sz="quarter" idx="12"/>
          </p:nvPr>
        </p:nvSpPr>
        <p:spPr/>
        <p:txBody>
          <a:bodyPr/>
          <a:lstStyle/>
          <a:p>
            <a:fld id="{B5CEABB6-07DC-46E8-9B57-56EC44A396E5}" type="slidenum">
              <a:rPr lang="en-US" smtClean="0"/>
              <a:t>32</a:t>
            </a:fld>
            <a:endParaRPr lang="en-US" dirty="0"/>
          </a:p>
        </p:txBody>
      </p:sp>
    </p:spTree>
    <p:extLst>
      <p:ext uri="{BB962C8B-B14F-4D97-AF65-F5344CB8AC3E}">
        <p14:creationId xmlns:p14="http://schemas.microsoft.com/office/powerpoint/2010/main" val="228563083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664E4B-3E66-1688-3810-EA55B48E81CA}"/>
              </a:ext>
            </a:extLst>
          </p:cNvPr>
          <p:cNvSpPr>
            <a:spLocks noGrp="1"/>
          </p:cNvSpPr>
          <p:nvPr>
            <p:ph type="title"/>
          </p:nvPr>
        </p:nvSpPr>
        <p:spPr/>
        <p:txBody>
          <a:bodyPr/>
          <a:lstStyle/>
          <a:p>
            <a:r>
              <a:rPr lang="en-US" dirty="0"/>
              <a:t>Nutrition and food Insecurity recommendations</a:t>
            </a:r>
          </a:p>
        </p:txBody>
      </p:sp>
      <p:sp>
        <p:nvSpPr>
          <p:cNvPr id="3" name="Date Placeholder 2">
            <a:extLst>
              <a:ext uri="{FF2B5EF4-FFF2-40B4-BE49-F238E27FC236}">
                <a16:creationId xmlns:a16="http://schemas.microsoft.com/office/drawing/2014/main" id="{CD582E17-2678-B99A-4A80-E720109D2F8E}"/>
              </a:ext>
            </a:extLst>
          </p:cNvPr>
          <p:cNvSpPr>
            <a:spLocks noGrp="1"/>
          </p:cNvSpPr>
          <p:nvPr>
            <p:ph type="dt" sz="half" idx="10"/>
          </p:nvPr>
        </p:nvSpPr>
        <p:spPr/>
        <p:txBody>
          <a:bodyPr/>
          <a:lstStyle/>
          <a:p>
            <a:r>
              <a:rPr lang="en-US" dirty="0"/>
              <a:t>10/19/2023</a:t>
            </a:r>
          </a:p>
        </p:txBody>
      </p:sp>
      <p:sp>
        <p:nvSpPr>
          <p:cNvPr id="4" name="Slide Number Placeholder 3">
            <a:extLst>
              <a:ext uri="{FF2B5EF4-FFF2-40B4-BE49-F238E27FC236}">
                <a16:creationId xmlns:a16="http://schemas.microsoft.com/office/drawing/2014/main" id="{72BF0B4B-4152-A255-C736-A5F869582CE3}"/>
              </a:ext>
            </a:extLst>
          </p:cNvPr>
          <p:cNvSpPr>
            <a:spLocks noGrp="1"/>
          </p:cNvSpPr>
          <p:nvPr>
            <p:ph type="sldNum" sz="quarter" idx="12"/>
          </p:nvPr>
        </p:nvSpPr>
        <p:spPr/>
        <p:txBody>
          <a:bodyPr/>
          <a:lstStyle/>
          <a:p>
            <a:fld id="{B5CEABB6-07DC-46E8-9B57-56EC44A396E5}" type="slidenum">
              <a:rPr lang="en-US" smtClean="0"/>
              <a:pPr/>
              <a:t>33</a:t>
            </a:fld>
            <a:endParaRPr lang="en-US" dirty="0"/>
          </a:p>
        </p:txBody>
      </p:sp>
      <p:sp>
        <p:nvSpPr>
          <p:cNvPr id="5" name="Text Placeholder 4">
            <a:extLst>
              <a:ext uri="{FF2B5EF4-FFF2-40B4-BE49-F238E27FC236}">
                <a16:creationId xmlns:a16="http://schemas.microsoft.com/office/drawing/2014/main" id="{620502C1-2984-6031-BFA3-D12F93259693}"/>
              </a:ext>
            </a:extLst>
          </p:cNvPr>
          <p:cNvSpPr>
            <a:spLocks noGrp="1"/>
          </p:cNvSpPr>
          <p:nvPr>
            <p:ph type="body" sz="quarter" idx="13"/>
          </p:nvPr>
        </p:nvSpPr>
        <p:spPr>
          <a:xfrm>
            <a:off x="638825" y="2282238"/>
            <a:ext cx="5240837" cy="1146762"/>
          </a:xfrm>
        </p:spPr>
        <p:txBody>
          <a:bodyPr>
            <a:normAutofit/>
          </a:bodyPr>
          <a:lstStyle/>
          <a:p>
            <a:pPr marL="285750" indent="-285750">
              <a:buFont typeface="Arial" panose="020B0604020202020204" pitchFamily="34" charset="0"/>
              <a:buChar char="•"/>
            </a:pPr>
            <a:r>
              <a:rPr lang="en-US" sz="1500" dirty="0">
                <a:effectLst/>
                <a:ea typeface="Calibri" panose="020F0502020204030204" pitchFamily="34" charset="0"/>
                <a:cs typeface="Times New Roman" panose="02020603050405020304" pitchFamily="18" charset="0"/>
              </a:rPr>
              <a:t>Connect with existing food distribution/charitable centers to coordinate, extend, and provide more consistent nutrition services. </a:t>
            </a:r>
          </a:p>
          <a:p>
            <a:pPr marL="285750" indent="-285750">
              <a:buFont typeface="Arial" panose="020B0604020202020204" pitchFamily="34" charset="0"/>
              <a:buChar char="•"/>
            </a:pPr>
            <a:r>
              <a:rPr lang="en-US" sz="1500" dirty="0">
                <a:effectLst/>
                <a:ea typeface="Calibri" panose="020F0502020204030204" pitchFamily="34" charset="0"/>
                <a:cs typeface="Times New Roman" panose="02020603050405020304" pitchFamily="18" charset="0"/>
              </a:rPr>
              <a:t>Expand to weekends.</a:t>
            </a:r>
          </a:p>
          <a:p>
            <a:endParaRPr lang="en-US" dirty="0"/>
          </a:p>
        </p:txBody>
      </p:sp>
      <p:sp>
        <p:nvSpPr>
          <p:cNvPr id="6" name="Text Placeholder 5">
            <a:extLst>
              <a:ext uri="{FF2B5EF4-FFF2-40B4-BE49-F238E27FC236}">
                <a16:creationId xmlns:a16="http://schemas.microsoft.com/office/drawing/2014/main" id="{39AF0A06-9D11-DADD-CCFA-F7AE0A1ABD5D}"/>
              </a:ext>
            </a:extLst>
          </p:cNvPr>
          <p:cNvSpPr>
            <a:spLocks noGrp="1"/>
          </p:cNvSpPr>
          <p:nvPr>
            <p:ph type="body" sz="quarter" idx="15"/>
          </p:nvPr>
        </p:nvSpPr>
        <p:spPr>
          <a:xfrm>
            <a:off x="638825" y="1851680"/>
            <a:ext cx="4114800" cy="428755"/>
          </a:xfrm>
        </p:spPr>
        <p:txBody>
          <a:bodyPr/>
          <a:lstStyle/>
          <a:p>
            <a:r>
              <a:rPr lang="en-US" dirty="0"/>
              <a:t>Strengthen Existing Services</a:t>
            </a:r>
          </a:p>
        </p:txBody>
      </p:sp>
      <p:sp>
        <p:nvSpPr>
          <p:cNvPr id="7" name="Text Placeholder 6">
            <a:extLst>
              <a:ext uri="{FF2B5EF4-FFF2-40B4-BE49-F238E27FC236}">
                <a16:creationId xmlns:a16="http://schemas.microsoft.com/office/drawing/2014/main" id="{7B15E99A-4D4A-7896-9E00-F13366A2ACB7}"/>
              </a:ext>
            </a:extLst>
          </p:cNvPr>
          <p:cNvSpPr>
            <a:spLocks noGrp="1"/>
          </p:cNvSpPr>
          <p:nvPr>
            <p:ph type="body" sz="quarter" idx="16"/>
          </p:nvPr>
        </p:nvSpPr>
        <p:spPr>
          <a:xfrm>
            <a:off x="699387" y="4068974"/>
            <a:ext cx="4114800" cy="1003737"/>
          </a:xfrm>
        </p:spPr>
        <p:txBody>
          <a:bodyPr>
            <a:normAutofit/>
          </a:bodyPr>
          <a:lstStyle/>
          <a:p>
            <a:r>
              <a:rPr lang="en-US" sz="1500" dirty="0"/>
              <a:t>Create a monthly schedule of food distribution sites and hours for Tulare County.</a:t>
            </a:r>
          </a:p>
        </p:txBody>
      </p:sp>
      <p:sp>
        <p:nvSpPr>
          <p:cNvPr id="8" name="Text Placeholder 7">
            <a:extLst>
              <a:ext uri="{FF2B5EF4-FFF2-40B4-BE49-F238E27FC236}">
                <a16:creationId xmlns:a16="http://schemas.microsoft.com/office/drawing/2014/main" id="{DB45CE00-294E-62D8-674F-CE44407F5EF7}"/>
              </a:ext>
            </a:extLst>
          </p:cNvPr>
          <p:cNvSpPr>
            <a:spLocks noGrp="1"/>
          </p:cNvSpPr>
          <p:nvPr>
            <p:ph type="body" sz="quarter" idx="17"/>
          </p:nvPr>
        </p:nvSpPr>
        <p:spPr>
          <a:xfrm>
            <a:off x="699387" y="3572025"/>
            <a:ext cx="4114800" cy="428755"/>
          </a:xfrm>
        </p:spPr>
        <p:txBody>
          <a:bodyPr/>
          <a:lstStyle/>
          <a:p>
            <a:r>
              <a:rPr lang="en-US" dirty="0"/>
              <a:t>Create Awareness</a:t>
            </a:r>
          </a:p>
        </p:txBody>
      </p:sp>
      <p:sp>
        <p:nvSpPr>
          <p:cNvPr id="9" name="Text Placeholder 8">
            <a:extLst>
              <a:ext uri="{FF2B5EF4-FFF2-40B4-BE49-F238E27FC236}">
                <a16:creationId xmlns:a16="http://schemas.microsoft.com/office/drawing/2014/main" id="{979B938F-9086-7BFE-9FEB-CE53E35FDA3F}"/>
              </a:ext>
            </a:extLst>
          </p:cNvPr>
          <p:cNvSpPr>
            <a:spLocks noGrp="1"/>
          </p:cNvSpPr>
          <p:nvPr>
            <p:ph type="body" sz="quarter" idx="18"/>
          </p:nvPr>
        </p:nvSpPr>
        <p:spPr/>
        <p:txBody>
          <a:bodyPr>
            <a:normAutofit/>
          </a:bodyPr>
          <a:lstStyle/>
          <a:p>
            <a:pPr marL="285750" indent="-285750">
              <a:buFont typeface="Arial" panose="020B0604020202020204" pitchFamily="34" charset="0"/>
              <a:buChar char="•"/>
            </a:pPr>
            <a:r>
              <a:rPr lang="en-US" sz="1500" dirty="0"/>
              <a:t>To assist with packaging of groceries.</a:t>
            </a:r>
          </a:p>
          <a:p>
            <a:pPr marL="285750" indent="-285750">
              <a:buFont typeface="Arial" panose="020B0604020202020204" pitchFamily="34" charset="0"/>
              <a:buChar char="•"/>
            </a:pPr>
            <a:r>
              <a:rPr lang="en-US" sz="1500" dirty="0"/>
              <a:t>To assist with food distribution.</a:t>
            </a:r>
          </a:p>
        </p:txBody>
      </p:sp>
      <p:sp>
        <p:nvSpPr>
          <p:cNvPr id="10" name="Text Placeholder 9">
            <a:extLst>
              <a:ext uri="{FF2B5EF4-FFF2-40B4-BE49-F238E27FC236}">
                <a16:creationId xmlns:a16="http://schemas.microsoft.com/office/drawing/2014/main" id="{FA9428AE-48A3-D47B-C0ED-0C22716CF247}"/>
              </a:ext>
            </a:extLst>
          </p:cNvPr>
          <p:cNvSpPr>
            <a:spLocks noGrp="1"/>
          </p:cNvSpPr>
          <p:nvPr>
            <p:ph type="body" sz="quarter" idx="19"/>
          </p:nvPr>
        </p:nvSpPr>
        <p:spPr/>
        <p:txBody>
          <a:bodyPr/>
          <a:lstStyle/>
          <a:p>
            <a:r>
              <a:rPr lang="en-US" dirty="0"/>
              <a:t>Recruit Volunteers</a:t>
            </a:r>
          </a:p>
        </p:txBody>
      </p:sp>
      <p:sp>
        <p:nvSpPr>
          <p:cNvPr id="11" name="Text Placeholder 10">
            <a:extLst>
              <a:ext uri="{FF2B5EF4-FFF2-40B4-BE49-F238E27FC236}">
                <a16:creationId xmlns:a16="http://schemas.microsoft.com/office/drawing/2014/main" id="{DC312CE0-C257-DEAD-31B8-F0C91EE07025}"/>
              </a:ext>
            </a:extLst>
          </p:cNvPr>
          <p:cNvSpPr>
            <a:spLocks noGrp="1"/>
          </p:cNvSpPr>
          <p:nvPr>
            <p:ph type="body" sz="quarter" idx="20"/>
          </p:nvPr>
        </p:nvSpPr>
        <p:spPr>
          <a:xfrm>
            <a:off x="6311403" y="3612842"/>
            <a:ext cx="4947147" cy="1450639"/>
          </a:xfrm>
        </p:spPr>
        <p:txBody>
          <a:bodyPr>
            <a:normAutofit/>
          </a:bodyPr>
          <a:lstStyle/>
          <a:p>
            <a:pPr marL="285750" indent="-285750">
              <a:buFont typeface="Arial" panose="020B0604020202020204" pitchFamily="34" charset="0"/>
              <a:buChar char="•"/>
            </a:pPr>
            <a:r>
              <a:rPr lang="en-US" sz="1500" dirty="0"/>
              <a:t>Advocate for consistent funding for nutrition services (Indian reservation).</a:t>
            </a:r>
          </a:p>
          <a:p>
            <a:pPr marL="285750" indent="-285750">
              <a:buFont typeface="Arial" panose="020B0604020202020204" pitchFamily="34" charset="0"/>
              <a:buChar char="•"/>
            </a:pPr>
            <a:r>
              <a:rPr lang="en-US" sz="1500" dirty="0"/>
              <a:t>Advocate for stipends for volunteer drivers.</a:t>
            </a:r>
          </a:p>
          <a:p>
            <a:pPr marL="285750" indent="-285750">
              <a:buFont typeface="Arial" panose="020B0604020202020204" pitchFamily="34" charset="0"/>
              <a:buChar char="•"/>
            </a:pPr>
            <a:r>
              <a:rPr lang="en-US" sz="1500" dirty="0"/>
              <a:t>Advocate for an increase in In Home Supportive Services hours.</a:t>
            </a:r>
          </a:p>
          <a:p>
            <a:endParaRPr lang="en-US" dirty="0"/>
          </a:p>
        </p:txBody>
      </p:sp>
      <p:sp>
        <p:nvSpPr>
          <p:cNvPr id="12" name="Text Placeholder 11">
            <a:extLst>
              <a:ext uri="{FF2B5EF4-FFF2-40B4-BE49-F238E27FC236}">
                <a16:creationId xmlns:a16="http://schemas.microsoft.com/office/drawing/2014/main" id="{C3616B89-B056-57BC-FA31-97FA3AD161A7}"/>
              </a:ext>
            </a:extLst>
          </p:cNvPr>
          <p:cNvSpPr>
            <a:spLocks noGrp="1"/>
          </p:cNvSpPr>
          <p:nvPr>
            <p:ph type="body" sz="quarter" idx="21"/>
          </p:nvPr>
        </p:nvSpPr>
        <p:spPr>
          <a:xfrm>
            <a:off x="6311403" y="3103395"/>
            <a:ext cx="4114800" cy="428755"/>
          </a:xfrm>
        </p:spPr>
        <p:txBody>
          <a:bodyPr/>
          <a:lstStyle/>
          <a:p>
            <a:r>
              <a:rPr lang="en-US" dirty="0"/>
              <a:t>Advocate</a:t>
            </a:r>
          </a:p>
        </p:txBody>
      </p:sp>
    </p:spTree>
    <p:extLst>
      <p:ext uri="{BB962C8B-B14F-4D97-AF65-F5344CB8AC3E}">
        <p14:creationId xmlns:p14="http://schemas.microsoft.com/office/powerpoint/2010/main" val="418024245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5608F0-015D-942B-31E2-44CC03E38304}"/>
              </a:ext>
            </a:extLst>
          </p:cNvPr>
          <p:cNvSpPr>
            <a:spLocks noGrp="1"/>
          </p:cNvSpPr>
          <p:nvPr>
            <p:ph type="title"/>
          </p:nvPr>
        </p:nvSpPr>
        <p:spPr/>
        <p:txBody>
          <a:bodyPr>
            <a:normAutofit fontScale="90000"/>
          </a:bodyPr>
          <a:lstStyle/>
          <a:p>
            <a:r>
              <a:rPr lang="en-US" dirty="0"/>
              <a:t>Nutrition and food insecurity summary</a:t>
            </a:r>
          </a:p>
        </p:txBody>
      </p:sp>
      <p:sp>
        <p:nvSpPr>
          <p:cNvPr id="3" name="Date Placeholder 2">
            <a:extLst>
              <a:ext uri="{FF2B5EF4-FFF2-40B4-BE49-F238E27FC236}">
                <a16:creationId xmlns:a16="http://schemas.microsoft.com/office/drawing/2014/main" id="{E6590BD2-AE95-0483-DB5A-B403A346E0B7}"/>
              </a:ext>
            </a:extLst>
          </p:cNvPr>
          <p:cNvSpPr>
            <a:spLocks noGrp="1"/>
          </p:cNvSpPr>
          <p:nvPr>
            <p:ph type="dt" sz="half" idx="10"/>
          </p:nvPr>
        </p:nvSpPr>
        <p:spPr/>
        <p:txBody>
          <a:bodyPr/>
          <a:lstStyle/>
          <a:p>
            <a:r>
              <a:rPr lang="en-US" dirty="0"/>
              <a:t>10/19/2023</a:t>
            </a:r>
          </a:p>
        </p:txBody>
      </p:sp>
      <p:sp>
        <p:nvSpPr>
          <p:cNvPr id="5" name="Slide Number Placeholder 4">
            <a:extLst>
              <a:ext uri="{FF2B5EF4-FFF2-40B4-BE49-F238E27FC236}">
                <a16:creationId xmlns:a16="http://schemas.microsoft.com/office/drawing/2014/main" id="{0139E786-3B3B-94F3-D909-81E6D0C6E7B0}"/>
              </a:ext>
            </a:extLst>
          </p:cNvPr>
          <p:cNvSpPr>
            <a:spLocks noGrp="1"/>
          </p:cNvSpPr>
          <p:nvPr>
            <p:ph type="sldNum" sz="quarter" idx="12"/>
          </p:nvPr>
        </p:nvSpPr>
        <p:spPr/>
        <p:txBody>
          <a:bodyPr/>
          <a:lstStyle/>
          <a:p>
            <a:fld id="{B5CEABB6-07DC-46E8-9B57-56EC44A396E5}" type="slidenum">
              <a:rPr lang="en-US" smtClean="0"/>
              <a:t>34</a:t>
            </a:fld>
            <a:endParaRPr lang="en-US" dirty="0"/>
          </a:p>
        </p:txBody>
      </p:sp>
      <p:sp>
        <p:nvSpPr>
          <p:cNvPr id="6" name="Text Placeholder 5">
            <a:extLst>
              <a:ext uri="{FF2B5EF4-FFF2-40B4-BE49-F238E27FC236}">
                <a16:creationId xmlns:a16="http://schemas.microsoft.com/office/drawing/2014/main" id="{D6B7C339-3AB1-1BBB-9720-B64E005954CB}"/>
              </a:ext>
            </a:extLst>
          </p:cNvPr>
          <p:cNvSpPr>
            <a:spLocks noGrp="1"/>
          </p:cNvSpPr>
          <p:nvPr>
            <p:ph type="body" sz="quarter" idx="13"/>
          </p:nvPr>
        </p:nvSpPr>
        <p:spPr/>
        <p:txBody>
          <a:bodyPr/>
          <a:lstStyle/>
          <a:p>
            <a:r>
              <a:rPr lang="en-US" dirty="0"/>
              <a:t>While seniors are experiencing food insecurity, it is generally barriers to accessing existing services which need to be addressed. These include raising awareness of existing services, providing transportation, and supporting older adults who have health concerns.</a:t>
            </a:r>
          </a:p>
        </p:txBody>
      </p:sp>
    </p:spTree>
    <p:extLst>
      <p:ext uri="{BB962C8B-B14F-4D97-AF65-F5344CB8AC3E}">
        <p14:creationId xmlns:p14="http://schemas.microsoft.com/office/powerpoint/2010/main" val="409370784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descr="Highway in desert landscape">
            <a:extLst>
              <a:ext uri="{FF2B5EF4-FFF2-40B4-BE49-F238E27FC236}">
                <a16:creationId xmlns:a16="http://schemas.microsoft.com/office/drawing/2014/main" id="{8FF51144-57DF-A855-16B9-6C8DD24158C5}"/>
              </a:ext>
            </a:extLst>
          </p:cNvPr>
          <p:cNvPicPr>
            <a:picLocks noChangeAspect="1"/>
          </p:cNvPicPr>
          <p:nvPr/>
        </p:nvPicPr>
        <p:blipFill rotWithShape="1">
          <a:blip r:embed="rId3"/>
          <a:srcRect t="13127"/>
          <a:stretch/>
        </p:blipFill>
        <p:spPr>
          <a:xfrm>
            <a:off x="20" y="1282"/>
            <a:ext cx="12191980" cy="6856718"/>
          </a:xfrm>
          <a:prstGeom prst="rect">
            <a:avLst/>
          </a:prstGeom>
        </p:spPr>
      </p:pic>
      <p:sp>
        <p:nvSpPr>
          <p:cNvPr id="20" name="Rectangle 19">
            <a:extLst>
              <a:ext uri="{FF2B5EF4-FFF2-40B4-BE49-F238E27FC236}">
                <a16:creationId xmlns:a16="http://schemas.microsoft.com/office/drawing/2014/main" id="{37C89E4B-3C9F-44B9-8B86-D9E3D112D8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28852"/>
            <a:ext cx="12192000" cy="736551"/>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84165481-322D-D459-97A5-E233672A38D5}"/>
              </a:ext>
            </a:extLst>
          </p:cNvPr>
          <p:cNvSpPr txBox="1"/>
          <p:nvPr/>
        </p:nvSpPr>
        <p:spPr>
          <a:xfrm>
            <a:off x="388703" y="428852"/>
            <a:ext cx="11210925" cy="744836"/>
          </a:xfrm>
          <a:prstGeom prst="rect">
            <a:avLst/>
          </a:prstGeom>
        </p:spPr>
        <p:txBody>
          <a:bodyPr vert="horz" lIns="91440" tIns="45720" rIns="91440" bIns="45720" rtlCol="0" anchor="ctr">
            <a:normAutofit/>
          </a:bodyPr>
          <a:lstStyle/>
          <a:p>
            <a:pPr algn="ctr">
              <a:lnSpc>
                <a:spcPct val="90000"/>
              </a:lnSpc>
              <a:spcBef>
                <a:spcPct val="0"/>
              </a:spcBef>
              <a:spcAft>
                <a:spcPts val="600"/>
              </a:spcAft>
            </a:pPr>
            <a:r>
              <a:rPr lang="en-US" sz="3600" b="1" dirty="0">
                <a:solidFill>
                  <a:schemeClr val="tx1">
                    <a:lumMod val="85000"/>
                    <a:lumOff val="15000"/>
                  </a:schemeClr>
                </a:solidFill>
                <a:latin typeface="+mj-lt"/>
                <a:ea typeface="+mj-ea"/>
                <a:cs typeface="+mj-cs"/>
              </a:rPr>
              <a:t>TRANSPORTATION</a:t>
            </a:r>
          </a:p>
        </p:txBody>
      </p:sp>
      <p:cxnSp>
        <p:nvCxnSpPr>
          <p:cNvPr id="22" name="Straight Connector 21">
            <a:extLst>
              <a:ext uri="{FF2B5EF4-FFF2-40B4-BE49-F238E27FC236}">
                <a16:creationId xmlns:a16="http://schemas.microsoft.com/office/drawing/2014/main" id="{AA2EAA10-076F-46BD-8F0F-B9A2FB77A85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350693"/>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D891E407-403B-4764-86C9-33A56D3BCA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1243562"/>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sp>
        <p:nvSpPr>
          <p:cNvPr id="5" name="Slide Number Placeholder 4">
            <a:extLst>
              <a:ext uri="{FF2B5EF4-FFF2-40B4-BE49-F238E27FC236}">
                <a16:creationId xmlns:a16="http://schemas.microsoft.com/office/drawing/2014/main" id="{31EDFF4A-1485-4CD6-BADE-4871354B26C1}"/>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defTabSz="457200">
              <a:spcAft>
                <a:spcPts val="600"/>
              </a:spcAft>
            </a:pPr>
            <a:fld id="{B5CEABB6-07DC-46E8-9B57-56EC44A396E5}" type="slidenum">
              <a:rPr lang="en-US" sz="1200">
                <a:solidFill>
                  <a:srgbClr val="FFFFFF"/>
                </a:solidFill>
              </a:rPr>
              <a:pPr defTabSz="457200">
                <a:spcAft>
                  <a:spcPts val="600"/>
                </a:spcAft>
              </a:pPr>
              <a:t>35</a:t>
            </a:fld>
            <a:endParaRPr lang="en-US" sz="1200">
              <a:solidFill>
                <a:srgbClr val="FFFFFF"/>
              </a:solidFill>
            </a:endParaRPr>
          </a:p>
        </p:txBody>
      </p:sp>
      <p:sp>
        <p:nvSpPr>
          <p:cNvPr id="3" name="TextBox 2">
            <a:extLst>
              <a:ext uri="{FF2B5EF4-FFF2-40B4-BE49-F238E27FC236}">
                <a16:creationId xmlns:a16="http://schemas.microsoft.com/office/drawing/2014/main" id="{5726AB97-6EC4-A8F8-D463-CB64CE9EF966}"/>
              </a:ext>
            </a:extLst>
          </p:cNvPr>
          <p:cNvSpPr txBox="1"/>
          <p:nvPr/>
        </p:nvSpPr>
        <p:spPr>
          <a:xfrm>
            <a:off x="592372" y="1549667"/>
            <a:ext cx="2853472" cy="923330"/>
          </a:xfrm>
          <a:prstGeom prst="rect">
            <a:avLst/>
          </a:prstGeom>
          <a:noFill/>
        </p:spPr>
        <p:txBody>
          <a:bodyPr wrap="square" rtlCol="0">
            <a:spAutoFit/>
          </a:bodyPr>
          <a:lstStyle/>
          <a:p>
            <a:r>
              <a:rPr lang="en-US" sz="1800" b="1" dirty="0">
                <a:solidFill>
                  <a:schemeClr val="bg1"/>
                </a:solidFill>
              </a:rPr>
              <a:t>Linda </a:t>
            </a:r>
            <a:r>
              <a:rPr lang="en-US" sz="1800" b="1" dirty="0" err="1">
                <a:solidFill>
                  <a:schemeClr val="bg1"/>
                </a:solidFill>
              </a:rPr>
              <a:t>Launer</a:t>
            </a:r>
            <a:endParaRPr lang="en-US" b="1" dirty="0">
              <a:solidFill>
                <a:schemeClr val="bg1"/>
              </a:solidFill>
            </a:endParaRPr>
          </a:p>
          <a:p>
            <a:r>
              <a:rPr lang="en-US" sz="1800" b="1" dirty="0">
                <a:solidFill>
                  <a:schemeClr val="bg1"/>
                </a:solidFill>
              </a:rPr>
              <a:t>Dinuba City Council</a:t>
            </a:r>
          </a:p>
          <a:p>
            <a:endParaRPr lang="en-US" dirty="0"/>
          </a:p>
        </p:txBody>
      </p:sp>
    </p:spTree>
    <p:extLst>
      <p:ext uri="{BB962C8B-B14F-4D97-AF65-F5344CB8AC3E}">
        <p14:creationId xmlns:p14="http://schemas.microsoft.com/office/powerpoint/2010/main" val="293368550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519B5A-82BF-0265-7D89-63CD89625A05}"/>
              </a:ext>
            </a:extLst>
          </p:cNvPr>
          <p:cNvSpPr>
            <a:spLocks noGrp="1"/>
          </p:cNvSpPr>
          <p:nvPr>
            <p:ph type="title"/>
          </p:nvPr>
        </p:nvSpPr>
        <p:spPr/>
        <p:txBody>
          <a:bodyPr/>
          <a:lstStyle/>
          <a:p>
            <a:r>
              <a:rPr lang="en-US" dirty="0"/>
              <a:t>Transportation overview</a:t>
            </a:r>
          </a:p>
        </p:txBody>
      </p:sp>
      <p:sp>
        <p:nvSpPr>
          <p:cNvPr id="3" name="Text Placeholder 2">
            <a:extLst>
              <a:ext uri="{FF2B5EF4-FFF2-40B4-BE49-F238E27FC236}">
                <a16:creationId xmlns:a16="http://schemas.microsoft.com/office/drawing/2014/main" id="{0BD83E99-3B0C-2E97-681C-590A0D8D95DD}"/>
              </a:ext>
            </a:extLst>
          </p:cNvPr>
          <p:cNvSpPr>
            <a:spLocks noGrp="1"/>
          </p:cNvSpPr>
          <p:nvPr>
            <p:ph type="body" idx="1"/>
          </p:nvPr>
        </p:nvSpPr>
        <p:spPr/>
        <p:txBody>
          <a:bodyPr/>
          <a:lstStyle/>
          <a:p>
            <a:r>
              <a:rPr lang="en-US" dirty="0"/>
              <a:t>Interview Comments</a:t>
            </a:r>
          </a:p>
        </p:txBody>
      </p:sp>
      <p:sp>
        <p:nvSpPr>
          <p:cNvPr id="4" name="Content Placeholder 3">
            <a:extLst>
              <a:ext uri="{FF2B5EF4-FFF2-40B4-BE49-F238E27FC236}">
                <a16:creationId xmlns:a16="http://schemas.microsoft.com/office/drawing/2014/main" id="{0ADAF1E1-277D-1120-8AEA-B45D66F3C549}"/>
              </a:ext>
            </a:extLst>
          </p:cNvPr>
          <p:cNvSpPr>
            <a:spLocks noGrp="1"/>
          </p:cNvSpPr>
          <p:nvPr>
            <p:ph sz="half" idx="2"/>
          </p:nvPr>
        </p:nvSpPr>
        <p:spPr/>
        <p:txBody>
          <a:bodyPr>
            <a:normAutofit/>
          </a:bodyPr>
          <a:lstStyle/>
          <a:p>
            <a:r>
              <a:rPr lang="en-US" sz="1600" dirty="0"/>
              <a:t>Not a specific survey category.</a:t>
            </a:r>
          </a:p>
          <a:p>
            <a:r>
              <a:rPr lang="en-US" sz="1600" dirty="0"/>
              <a:t>Respondents discussed their transportation challenges when talking about caregiving, and food insecurity.</a:t>
            </a:r>
          </a:p>
          <a:p>
            <a:r>
              <a:rPr lang="en-US" sz="1600" dirty="0"/>
              <a:t>They also discussed transportation concerns in general.</a:t>
            </a:r>
          </a:p>
        </p:txBody>
      </p:sp>
      <p:sp>
        <p:nvSpPr>
          <p:cNvPr id="5" name="Text Placeholder 4">
            <a:extLst>
              <a:ext uri="{FF2B5EF4-FFF2-40B4-BE49-F238E27FC236}">
                <a16:creationId xmlns:a16="http://schemas.microsoft.com/office/drawing/2014/main" id="{554FBA45-0A40-5415-417D-2BC57BBE7E81}"/>
              </a:ext>
            </a:extLst>
          </p:cNvPr>
          <p:cNvSpPr>
            <a:spLocks noGrp="1"/>
          </p:cNvSpPr>
          <p:nvPr>
            <p:ph type="body" sz="quarter" idx="3"/>
          </p:nvPr>
        </p:nvSpPr>
        <p:spPr/>
        <p:txBody>
          <a:bodyPr/>
          <a:lstStyle/>
          <a:p>
            <a:r>
              <a:rPr lang="en-US" dirty="0"/>
              <a:t>Planning Limitations</a:t>
            </a:r>
          </a:p>
        </p:txBody>
      </p:sp>
      <p:sp>
        <p:nvSpPr>
          <p:cNvPr id="6" name="Content Placeholder 5">
            <a:extLst>
              <a:ext uri="{FF2B5EF4-FFF2-40B4-BE49-F238E27FC236}">
                <a16:creationId xmlns:a16="http://schemas.microsoft.com/office/drawing/2014/main" id="{5E4A3B59-34E1-7D5D-4359-E95C4A91D298}"/>
              </a:ext>
            </a:extLst>
          </p:cNvPr>
          <p:cNvSpPr>
            <a:spLocks noGrp="1"/>
          </p:cNvSpPr>
          <p:nvPr>
            <p:ph sz="quarter" idx="4"/>
          </p:nvPr>
        </p:nvSpPr>
        <p:spPr>
          <a:xfrm>
            <a:off x="6172200" y="2505076"/>
            <a:ext cx="4114800" cy="2671762"/>
          </a:xfrm>
        </p:spPr>
        <p:txBody>
          <a:bodyPr>
            <a:normAutofit/>
          </a:bodyPr>
          <a:lstStyle/>
          <a:p>
            <a:r>
              <a:rPr lang="en-US" sz="1600" dirty="0"/>
              <a:t>Funding for transportation is limited.</a:t>
            </a:r>
          </a:p>
          <a:p>
            <a:r>
              <a:rPr lang="en-US" sz="1600" dirty="0"/>
              <a:t>Grants are also time limited.</a:t>
            </a:r>
          </a:p>
          <a:p>
            <a:r>
              <a:rPr lang="en-US" sz="1600" dirty="0"/>
              <a:t>Rural nature of both counties.</a:t>
            </a:r>
          </a:p>
        </p:txBody>
      </p:sp>
      <p:sp>
        <p:nvSpPr>
          <p:cNvPr id="7" name="Date Placeholder 6">
            <a:extLst>
              <a:ext uri="{FF2B5EF4-FFF2-40B4-BE49-F238E27FC236}">
                <a16:creationId xmlns:a16="http://schemas.microsoft.com/office/drawing/2014/main" id="{F52D771C-E6DA-68DD-B59E-00C26A1E9D80}"/>
              </a:ext>
            </a:extLst>
          </p:cNvPr>
          <p:cNvSpPr>
            <a:spLocks noGrp="1"/>
          </p:cNvSpPr>
          <p:nvPr>
            <p:ph type="dt" sz="half" idx="10"/>
          </p:nvPr>
        </p:nvSpPr>
        <p:spPr/>
        <p:txBody>
          <a:bodyPr/>
          <a:lstStyle/>
          <a:p>
            <a:r>
              <a:rPr lang="en-US" dirty="0"/>
              <a:t>10/19/2023</a:t>
            </a:r>
          </a:p>
        </p:txBody>
      </p:sp>
      <p:sp>
        <p:nvSpPr>
          <p:cNvPr id="9" name="Slide Number Placeholder 8">
            <a:extLst>
              <a:ext uri="{FF2B5EF4-FFF2-40B4-BE49-F238E27FC236}">
                <a16:creationId xmlns:a16="http://schemas.microsoft.com/office/drawing/2014/main" id="{A0B6CDAC-77F7-1C9F-D0D9-5967FA7C404D}"/>
              </a:ext>
            </a:extLst>
          </p:cNvPr>
          <p:cNvSpPr>
            <a:spLocks noGrp="1"/>
          </p:cNvSpPr>
          <p:nvPr>
            <p:ph type="sldNum" sz="quarter" idx="12"/>
          </p:nvPr>
        </p:nvSpPr>
        <p:spPr/>
        <p:txBody>
          <a:bodyPr/>
          <a:lstStyle/>
          <a:p>
            <a:fld id="{B5CEABB6-07DC-46E8-9B57-56EC44A396E5}" type="slidenum">
              <a:rPr lang="en-US" smtClean="0"/>
              <a:t>36</a:t>
            </a:fld>
            <a:endParaRPr lang="en-US" dirty="0"/>
          </a:p>
        </p:txBody>
      </p:sp>
    </p:spTree>
    <p:extLst>
      <p:ext uri="{BB962C8B-B14F-4D97-AF65-F5344CB8AC3E}">
        <p14:creationId xmlns:p14="http://schemas.microsoft.com/office/powerpoint/2010/main" val="409731550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954568-661D-4BE0-0E3C-C2141F943EBB}"/>
              </a:ext>
            </a:extLst>
          </p:cNvPr>
          <p:cNvSpPr>
            <a:spLocks noGrp="1"/>
          </p:cNvSpPr>
          <p:nvPr>
            <p:ph type="title"/>
          </p:nvPr>
        </p:nvSpPr>
        <p:spPr>
          <a:xfrm>
            <a:off x="838200" y="292935"/>
            <a:ext cx="10515600" cy="1325563"/>
          </a:xfrm>
        </p:spPr>
        <p:txBody>
          <a:bodyPr/>
          <a:lstStyle/>
          <a:p>
            <a:r>
              <a:rPr lang="en-US" dirty="0"/>
              <a:t>Transportation recommendations</a:t>
            </a:r>
          </a:p>
        </p:txBody>
      </p:sp>
      <p:sp>
        <p:nvSpPr>
          <p:cNvPr id="4" name="Date Placeholder 3">
            <a:extLst>
              <a:ext uri="{FF2B5EF4-FFF2-40B4-BE49-F238E27FC236}">
                <a16:creationId xmlns:a16="http://schemas.microsoft.com/office/drawing/2014/main" id="{D8D850E1-6692-3DD6-B7EB-F372404C6966}"/>
              </a:ext>
            </a:extLst>
          </p:cNvPr>
          <p:cNvSpPr>
            <a:spLocks noGrp="1"/>
          </p:cNvSpPr>
          <p:nvPr>
            <p:ph type="dt" sz="half" idx="10"/>
          </p:nvPr>
        </p:nvSpPr>
        <p:spPr/>
        <p:txBody>
          <a:bodyPr/>
          <a:lstStyle/>
          <a:p>
            <a:r>
              <a:rPr lang="en-US" dirty="0"/>
              <a:t>10/19/2023</a:t>
            </a:r>
          </a:p>
        </p:txBody>
      </p:sp>
      <p:sp>
        <p:nvSpPr>
          <p:cNvPr id="6" name="Slide Number Placeholder 5">
            <a:extLst>
              <a:ext uri="{FF2B5EF4-FFF2-40B4-BE49-F238E27FC236}">
                <a16:creationId xmlns:a16="http://schemas.microsoft.com/office/drawing/2014/main" id="{BAA87E1E-5F3C-276D-601F-8358EBD6FB74}"/>
              </a:ext>
            </a:extLst>
          </p:cNvPr>
          <p:cNvSpPr>
            <a:spLocks noGrp="1"/>
          </p:cNvSpPr>
          <p:nvPr>
            <p:ph type="sldNum" sz="quarter" idx="12"/>
          </p:nvPr>
        </p:nvSpPr>
        <p:spPr/>
        <p:txBody>
          <a:bodyPr/>
          <a:lstStyle/>
          <a:p>
            <a:fld id="{B5CEABB6-07DC-46E8-9B57-56EC44A396E5}" type="slidenum">
              <a:rPr lang="en-US" smtClean="0"/>
              <a:t>37</a:t>
            </a:fld>
            <a:endParaRPr lang="en-US" dirty="0"/>
          </a:p>
        </p:txBody>
      </p:sp>
      <p:graphicFrame>
        <p:nvGraphicFramePr>
          <p:cNvPr id="8" name="Diagram 7">
            <a:extLst>
              <a:ext uri="{FF2B5EF4-FFF2-40B4-BE49-F238E27FC236}">
                <a16:creationId xmlns:a16="http://schemas.microsoft.com/office/drawing/2014/main" id="{D786B857-B57A-0F38-AFE2-0E5C914752A0}"/>
              </a:ext>
            </a:extLst>
          </p:cNvPr>
          <p:cNvGraphicFramePr/>
          <p:nvPr>
            <p:extLst>
              <p:ext uri="{D42A27DB-BD31-4B8C-83A1-F6EECF244321}">
                <p14:modId xmlns:p14="http://schemas.microsoft.com/office/powerpoint/2010/main" val="1135398605"/>
              </p:ext>
            </p:extLst>
          </p:nvPr>
        </p:nvGraphicFramePr>
        <p:xfrm>
          <a:off x="661737" y="1302808"/>
          <a:ext cx="10692063"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4838030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7C22231-E590-30FC-7B8E-D0E9C585D462}"/>
              </a:ext>
            </a:extLst>
          </p:cNvPr>
          <p:cNvSpPr>
            <a:spLocks noGrp="1"/>
          </p:cNvSpPr>
          <p:nvPr>
            <p:ph type="title"/>
          </p:nvPr>
        </p:nvSpPr>
        <p:spPr/>
        <p:txBody>
          <a:bodyPr>
            <a:normAutofit fontScale="90000"/>
          </a:bodyPr>
          <a:lstStyle/>
          <a:p>
            <a:r>
              <a:rPr lang="en-US" dirty="0"/>
              <a:t>Transportation Considerations</a:t>
            </a:r>
          </a:p>
        </p:txBody>
      </p:sp>
      <p:sp>
        <p:nvSpPr>
          <p:cNvPr id="11" name="Date Placeholder 10">
            <a:extLst>
              <a:ext uri="{FF2B5EF4-FFF2-40B4-BE49-F238E27FC236}">
                <a16:creationId xmlns:a16="http://schemas.microsoft.com/office/drawing/2014/main" id="{49FC5720-FFF3-2EE1-5E8A-DF5B612638CB}"/>
              </a:ext>
            </a:extLst>
          </p:cNvPr>
          <p:cNvSpPr>
            <a:spLocks noGrp="1"/>
          </p:cNvSpPr>
          <p:nvPr>
            <p:ph type="dt" sz="half" idx="10"/>
          </p:nvPr>
        </p:nvSpPr>
        <p:spPr/>
        <p:txBody>
          <a:bodyPr/>
          <a:lstStyle/>
          <a:p>
            <a:r>
              <a:rPr lang="en-US" dirty="0"/>
              <a:t>10/19/2023</a:t>
            </a:r>
          </a:p>
        </p:txBody>
      </p:sp>
      <p:sp>
        <p:nvSpPr>
          <p:cNvPr id="12" name="Slide Number Placeholder 11">
            <a:extLst>
              <a:ext uri="{FF2B5EF4-FFF2-40B4-BE49-F238E27FC236}">
                <a16:creationId xmlns:a16="http://schemas.microsoft.com/office/drawing/2014/main" id="{E9C3BEA3-71CC-879E-C8AB-874C8171BAB2}"/>
              </a:ext>
            </a:extLst>
          </p:cNvPr>
          <p:cNvSpPr>
            <a:spLocks noGrp="1"/>
          </p:cNvSpPr>
          <p:nvPr>
            <p:ph type="sldNum" sz="quarter" idx="12"/>
          </p:nvPr>
        </p:nvSpPr>
        <p:spPr/>
        <p:txBody>
          <a:bodyPr/>
          <a:lstStyle/>
          <a:p>
            <a:fld id="{B5CEABB6-07DC-46E8-9B57-56EC44A396E5}" type="slidenum">
              <a:rPr lang="en-US" smtClean="0"/>
              <a:pPr/>
              <a:t>38</a:t>
            </a:fld>
            <a:endParaRPr lang="en-US" dirty="0"/>
          </a:p>
        </p:txBody>
      </p:sp>
      <p:sp>
        <p:nvSpPr>
          <p:cNvPr id="17" name="TextBox 16">
            <a:extLst>
              <a:ext uri="{FF2B5EF4-FFF2-40B4-BE49-F238E27FC236}">
                <a16:creationId xmlns:a16="http://schemas.microsoft.com/office/drawing/2014/main" id="{07E6A110-A693-C45E-C6EB-44ED0480EC17}"/>
              </a:ext>
            </a:extLst>
          </p:cNvPr>
          <p:cNvSpPr txBox="1"/>
          <p:nvPr/>
        </p:nvSpPr>
        <p:spPr>
          <a:xfrm>
            <a:off x="2165684" y="1311311"/>
            <a:ext cx="7724273" cy="369332"/>
          </a:xfrm>
          <a:prstGeom prst="rect">
            <a:avLst/>
          </a:prstGeom>
          <a:noFill/>
        </p:spPr>
        <p:txBody>
          <a:bodyPr wrap="square" rtlCol="0">
            <a:spAutoFit/>
          </a:bodyPr>
          <a:lstStyle/>
          <a:p>
            <a:pPr algn="ctr"/>
            <a:r>
              <a:rPr lang="en-US" b="1" dirty="0"/>
              <a:t>Partner with and Expand the Kings Area Regional Transit System</a:t>
            </a:r>
          </a:p>
        </p:txBody>
      </p:sp>
      <p:sp>
        <p:nvSpPr>
          <p:cNvPr id="19" name="TextBox 18">
            <a:extLst>
              <a:ext uri="{FF2B5EF4-FFF2-40B4-BE49-F238E27FC236}">
                <a16:creationId xmlns:a16="http://schemas.microsoft.com/office/drawing/2014/main" id="{7F08063C-9CD6-B64D-56C4-BFEBF7136F51}"/>
              </a:ext>
            </a:extLst>
          </p:cNvPr>
          <p:cNvSpPr txBox="1"/>
          <p:nvPr/>
        </p:nvSpPr>
        <p:spPr>
          <a:xfrm>
            <a:off x="7763377" y="3423934"/>
            <a:ext cx="3930316" cy="646331"/>
          </a:xfrm>
          <a:prstGeom prst="rect">
            <a:avLst/>
          </a:prstGeom>
          <a:noFill/>
        </p:spPr>
        <p:txBody>
          <a:bodyPr wrap="square" rtlCol="0">
            <a:spAutoFit/>
          </a:bodyPr>
          <a:lstStyle/>
          <a:p>
            <a:r>
              <a:rPr lang="en-US" kern="0" dirty="0">
                <a:latin typeface="Calibri Light" panose="020F0302020204030204" pitchFamily="34" charset="0"/>
                <a:ea typeface="Calibri" panose="020F0502020204030204" pitchFamily="34" charset="0"/>
              </a:rPr>
              <a:t>Stipends to r</a:t>
            </a:r>
            <a:r>
              <a:rPr lang="en-US" sz="1800" kern="0" dirty="0">
                <a:effectLst/>
                <a:latin typeface="Calibri Light" panose="020F0302020204030204" pitchFamily="34" charset="0"/>
                <a:ea typeface="Calibri" panose="020F0502020204030204" pitchFamily="34" charset="0"/>
              </a:rPr>
              <a:t>eimburse volunteers for mileage.</a:t>
            </a:r>
            <a:endParaRPr lang="en-US" dirty="0"/>
          </a:p>
        </p:txBody>
      </p:sp>
      <p:sp>
        <p:nvSpPr>
          <p:cNvPr id="20" name="TextBox 19">
            <a:extLst>
              <a:ext uri="{FF2B5EF4-FFF2-40B4-BE49-F238E27FC236}">
                <a16:creationId xmlns:a16="http://schemas.microsoft.com/office/drawing/2014/main" id="{DE2508E1-3566-4981-FBA8-E11C8123AFC7}"/>
              </a:ext>
            </a:extLst>
          </p:cNvPr>
          <p:cNvSpPr txBox="1"/>
          <p:nvPr/>
        </p:nvSpPr>
        <p:spPr>
          <a:xfrm>
            <a:off x="498307" y="2340602"/>
            <a:ext cx="2827421" cy="646331"/>
          </a:xfrm>
          <a:prstGeom prst="rect">
            <a:avLst/>
          </a:prstGeom>
          <a:noFill/>
        </p:spPr>
        <p:txBody>
          <a:bodyPr wrap="square" rtlCol="0">
            <a:spAutoFit/>
          </a:bodyPr>
          <a:lstStyle/>
          <a:p>
            <a:r>
              <a:rPr lang="en-US" dirty="0"/>
              <a:t>Transportation stipends for public riders.</a:t>
            </a:r>
          </a:p>
        </p:txBody>
      </p:sp>
      <p:sp>
        <p:nvSpPr>
          <p:cNvPr id="21" name="TextBox 20">
            <a:extLst>
              <a:ext uri="{FF2B5EF4-FFF2-40B4-BE49-F238E27FC236}">
                <a16:creationId xmlns:a16="http://schemas.microsoft.com/office/drawing/2014/main" id="{49657A08-9FC0-E1B7-DC6D-D7443B2CDA69}"/>
              </a:ext>
            </a:extLst>
          </p:cNvPr>
          <p:cNvSpPr txBox="1"/>
          <p:nvPr/>
        </p:nvSpPr>
        <p:spPr>
          <a:xfrm>
            <a:off x="3863139" y="2941908"/>
            <a:ext cx="3362827" cy="923330"/>
          </a:xfrm>
          <a:prstGeom prst="rect">
            <a:avLst/>
          </a:prstGeom>
          <a:solidFill>
            <a:schemeClr val="accent5">
              <a:lumMod val="20000"/>
              <a:lumOff val="80000"/>
            </a:schemeClr>
          </a:solidFill>
          <a:ln w="38100">
            <a:solidFill>
              <a:schemeClr val="accent5">
                <a:lumMod val="75000"/>
              </a:schemeClr>
            </a:solidFill>
          </a:ln>
        </p:spPr>
        <p:txBody>
          <a:bodyPr wrap="square" rtlCol="0">
            <a:spAutoFit/>
          </a:bodyPr>
          <a:lstStyle/>
          <a:p>
            <a:r>
              <a:rPr lang="en-US" sz="1800" dirty="0">
                <a:effectLst/>
                <a:latin typeface="Calibri Light" panose="020F0302020204030204" pitchFamily="34" charset="0"/>
                <a:ea typeface="Calibri" panose="020F0502020204030204" pitchFamily="34" charset="0"/>
                <a:cs typeface="Times New Roman" panose="02020603050405020304" pitchFamily="18" charset="0"/>
              </a:rPr>
              <a:t>Advocate for additional funding, coordinate with organizations already providing transportation.</a:t>
            </a:r>
            <a:endParaRPr lang="en-US" dirty="0"/>
          </a:p>
        </p:txBody>
      </p:sp>
      <p:sp>
        <p:nvSpPr>
          <p:cNvPr id="23" name="TextBox 22">
            <a:extLst>
              <a:ext uri="{FF2B5EF4-FFF2-40B4-BE49-F238E27FC236}">
                <a16:creationId xmlns:a16="http://schemas.microsoft.com/office/drawing/2014/main" id="{F3354230-9509-25CA-46D4-003B4EF8DF2F}"/>
              </a:ext>
            </a:extLst>
          </p:cNvPr>
          <p:cNvSpPr txBox="1"/>
          <p:nvPr/>
        </p:nvSpPr>
        <p:spPr>
          <a:xfrm>
            <a:off x="498307" y="4295754"/>
            <a:ext cx="2648953" cy="369332"/>
          </a:xfrm>
          <a:prstGeom prst="rect">
            <a:avLst/>
          </a:prstGeom>
          <a:noFill/>
        </p:spPr>
        <p:txBody>
          <a:bodyPr wrap="square" rtlCol="0">
            <a:spAutoFit/>
          </a:bodyPr>
          <a:lstStyle/>
          <a:p>
            <a:r>
              <a:rPr lang="en-US" dirty="0"/>
              <a:t>Accessible vehicles.</a:t>
            </a:r>
          </a:p>
        </p:txBody>
      </p:sp>
      <p:sp>
        <p:nvSpPr>
          <p:cNvPr id="24" name="TextBox 23">
            <a:extLst>
              <a:ext uri="{FF2B5EF4-FFF2-40B4-BE49-F238E27FC236}">
                <a16:creationId xmlns:a16="http://schemas.microsoft.com/office/drawing/2014/main" id="{BF845743-BA68-3C80-F30A-1D4D500001B4}"/>
              </a:ext>
            </a:extLst>
          </p:cNvPr>
          <p:cNvSpPr txBox="1"/>
          <p:nvPr/>
        </p:nvSpPr>
        <p:spPr>
          <a:xfrm>
            <a:off x="498307" y="3179679"/>
            <a:ext cx="3136232" cy="923330"/>
          </a:xfrm>
          <a:prstGeom prst="rect">
            <a:avLst/>
          </a:prstGeom>
          <a:noFill/>
        </p:spPr>
        <p:txBody>
          <a:bodyPr wrap="square" rtlCol="0">
            <a:spAutoFit/>
          </a:bodyPr>
          <a:lstStyle/>
          <a:p>
            <a:r>
              <a:rPr lang="en-US" dirty="0"/>
              <a:t>Subsidies for transportation companies to increase routes, schedules.</a:t>
            </a:r>
          </a:p>
        </p:txBody>
      </p:sp>
      <p:sp>
        <p:nvSpPr>
          <p:cNvPr id="25" name="TextBox 24">
            <a:extLst>
              <a:ext uri="{FF2B5EF4-FFF2-40B4-BE49-F238E27FC236}">
                <a16:creationId xmlns:a16="http://schemas.microsoft.com/office/drawing/2014/main" id="{8D9B3EE0-64E3-7CA7-E847-0E99732C5F26}"/>
              </a:ext>
            </a:extLst>
          </p:cNvPr>
          <p:cNvSpPr txBox="1"/>
          <p:nvPr/>
        </p:nvSpPr>
        <p:spPr>
          <a:xfrm>
            <a:off x="587542" y="1888958"/>
            <a:ext cx="2454443" cy="369332"/>
          </a:xfrm>
          <a:prstGeom prst="rect">
            <a:avLst/>
          </a:prstGeom>
          <a:noFill/>
        </p:spPr>
        <p:txBody>
          <a:bodyPr wrap="square" rtlCol="0">
            <a:spAutoFit/>
          </a:bodyPr>
          <a:lstStyle/>
          <a:p>
            <a:r>
              <a:rPr lang="en-US" b="1" dirty="0"/>
              <a:t>Public Transportation</a:t>
            </a:r>
          </a:p>
        </p:txBody>
      </p:sp>
      <p:sp>
        <p:nvSpPr>
          <p:cNvPr id="26" name="TextBox 25">
            <a:extLst>
              <a:ext uri="{FF2B5EF4-FFF2-40B4-BE49-F238E27FC236}">
                <a16:creationId xmlns:a16="http://schemas.microsoft.com/office/drawing/2014/main" id="{1D73DDD4-82F5-3C3E-F431-028EE85E7A69}"/>
              </a:ext>
            </a:extLst>
          </p:cNvPr>
          <p:cNvSpPr txBox="1"/>
          <p:nvPr/>
        </p:nvSpPr>
        <p:spPr>
          <a:xfrm>
            <a:off x="8508330" y="1918534"/>
            <a:ext cx="3356811" cy="369332"/>
          </a:xfrm>
          <a:prstGeom prst="rect">
            <a:avLst/>
          </a:prstGeom>
          <a:noFill/>
        </p:spPr>
        <p:txBody>
          <a:bodyPr wrap="square" rtlCol="0">
            <a:spAutoFit/>
          </a:bodyPr>
          <a:lstStyle/>
          <a:p>
            <a:r>
              <a:rPr lang="en-US" b="1" dirty="0"/>
              <a:t>Private Transportation</a:t>
            </a:r>
          </a:p>
        </p:txBody>
      </p:sp>
      <p:sp>
        <p:nvSpPr>
          <p:cNvPr id="30" name="TextBox 29">
            <a:extLst>
              <a:ext uri="{FF2B5EF4-FFF2-40B4-BE49-F238E27FC236}">
                <a16:creationId xmlns:a16="http://schemas.microsoft.com/office/drawing/2014/main" id="{9B805480-0802-5FF5-A749-5568E788E69B}"/>
              </a:ext>
            </a:extLst>
          </p:cNvPr>
          <p:cNvSpPr txBox="1"/>
          <p:nvPr/>
        </p:nvSpPr>
        <p:spPr>
          <a:xfrm>
            <a:off x="7763377" y="2987885"/>
            <a:ext cx="2406315" cy="369332"/>
          </a:xfrm>
          <a:prstGeom prst="rect">
            <a:avLst/>
          </a:prstGeom>
          <a:noFill/>
        </p:spPr>
        <p:txBody>
          <a:bodyPr wrap="square" rtlCol="0">
            <a:spAutoFit/>
          </a:bodyPr>
          <a:lstStyle/>
          <a:p>
            <a:r>
              <a:rPr lang="en-US" dirty="0"/>
              <a:t>Increase volunteers.</a:t>
            </a:r>
          </a:p>
        </p:txBody>
      </p:sp>
      <p:sp>
        <p:nvSpPr>
          <p:cNvPr id="31" name="TextBox 30">
            <a:extLst>
              <a:ext uri="{FF2B5EF4-FFF2-40B4-BE49-F238E27FC236}">
                <a16:creationId xmlns:a16="http://schemas.microsoft.com/office/drawing/2014/main" id="{C4DBFA91-34F6-7BAB-F410-C6F749970DCF}"/>
              </a:ext>
            </a:extLst>
          </p:cNvPr>
          <p:cNvSpPr txBox="1"/>
          <p:nvPr/>
        </p:nvSpPr>
        <p:spPr>
          <a:xfrm>
            <a:off x="7763377" y="4136982"/>
            <a:ext cx="2648953" cy="369332"/>
          </a:xfrm>
          <a:prstGeom prst="rect">
            <a:avLst/>
          </a:prstGeom>
          <a:noFill/>
        </p:spPr>
        <p:txBody>
          <a:bodyPr wrap="square" rtlCol="0">
            <a:spAutoFit/>
          </a:bodyPr>
          <a:lstStyle/>
          <a:p>
            <a:r>
              <a:rPr lang="en-US" dirty="0"/>
              <a:t>Accessible vehicles.</a:t>
            </a:r>
          </a:p>
        </p:txBody>
      </p:sp>
      <p:sp>
        <p:nvSpPr>
          <p:cNvPr id="32" name="TextBox 31">
            <a:extLst>
              <a:ext uri="{FF2B5EF4-FFF2-40B4-BE49-F238E27FC236}">
                <a16:creationId xmlns:a16="http://schemas.microsoft.com/office/drawing/2014/main" id="{EF1E939F-ADD3-B8A1-FD2A-BAFFDB58D00C}"/>
              </a:ext>
            </a:extLst>
          </p:cNvPr>
          <p:cNvSpPr txBox="1"/>
          <p:nvPr/>
        </p:nvSpPr>
        <p:spPr>
          <a:xfrm>
            <a:off x="7763377" y="4573032"/>
            <a:ext cx="2947737" cy="369332"/>
          </a:xfrm>
          <a:prstGeom prst="rect">
            <a:avLst/>
          </a:prstGeom>
          <a:noFill/>
        </p:spPr>
        <p:txBody>
          <a:bodyPr wrap="square" rtlCol="0">
            <a:spAutoFit/>
          </a:bodyPr>
          <a:lstStyle/>
          <a:p>
            <a:r>
              <a:rPr lang="en-US" dirty="0"/>
              <a:t>Liability costs/concerns.</a:t>
            </a:r>
          </a:p>
        </p:txBody>
      </p:sp>
      <p:sp>
        <p:nvSpPr>
          <p:cNvPr id="33" name="TextBox 32">
            <a:extLst>
              <a:ext uri="{FF2B5EF4-FFF2-40B4-BE49-F238E27FC236}">
                <a16:creationId xmlns:a16="http://schemas.microsoft.com/office/drawing/2014/main" id="{6BBFD57F-1EB0-85E1-830E-58D57810CDE7}"/>
              </a:ext>
            </a:extLst>
          </p:cNvPr>
          <p:cNvSpPr txBox="1"/>
          <p:nvPr/>
        </p:nvSpPr>
        <p:spPr>
          <a:xfrm>
            <a:off x="7763377" y="2274837"/>
            <a:ext cx="4395538" cy="646331"/>
          </a:xfrm>
          <a:prstGeom prst="rect">
            <a:avLst/>
          </a:prstGeom>
          <a:noFill/>
        </p:spPr>
        <p:txBody>
          <a:bodyPr wrap="square" rtlCol="0">
            <a:spAutoFit/>
          </a:bodyPr>
          <a:lstStyle/>
          <a:p>
            <a:r>
              <a:rPr lang="en-US" dirty="0"/>
              <a:t>Identify and partner with organizations willing to provide transportation.</a:t>
            </a:r>
          </a:p>
        </p:txBody>
      </p:sp>
    </p:spTree>
    <p:extLst>
      <p:ext uri="{BB962C8B-B14F-4D97-AF65-F5344CB8AC3E}">
        <p14:creationId xmlns:p14="http://schemas.microsoft.com/office/powerpoint/2010/main" val="233423418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5E1DE5-1D25-A540-0904-5517E44C12AD}"/>
              </a:ext>
            </a:extLst>
          </p:cNvPr>
          <p:cNvSpPr>
            <a:spLocks noGrp="1"/>
          </p:cNvSpPr>
          <p:nvPr>
            <p:ph type="title"/>
          </p:nvPr>
        </p:nvSpPr>
        <p:spPr/>
        <p:txBody>
          <a:bodyPr/>
          <a:lstStyle/>
          <a:p>
            <a:r>
              <a:rPr lang="en-US" dirty="0"/>
              <a:t>Transportation summary</a:t>
            </a:r>
          </a:p>
        </p:txBody>
      </p:sp>
      <p:sp>
        <p:nvSpPr>
          <p:cNvPr id="4" name="Slide Number Placeholder 3">
            <a:extLst>
              <a:ext uri="{FF2B5EF4-FFF2-40B4-BE49-F238E27FC236}">
                <a16:creationId xmlns:a16="http://schemas.microsoft.com/office/drawing/2014/main" id="{59559C65-774C-339B-D36B-45EE127AFFC9}"/>
              </a:ext>
            </a:extLst>
          </p:cNvPr>
          <p:cNvSpPr>
            <a:spLocks noGrp="1"/>
          </p:cNvSpPr>
          <p:nvPr>
            <p:ph type="sldNum" sz="quarter" idx="11"/>
          </p:nvPr>
        </p:nvSpPr>
        <p:spPr/>
        <p:txBody>
          <a:bodyPr/>
          <a:lstStyle/>
          <a:p>
            <a:fld id="{19B51A1E-902D-48AF-9020-955120F399B6}" type="slidenum">
              <a:rPr lang="en-ZA" smtClean="0"/>
              <a:pPr/>
              <a:t>39</a:t>
            </a:fld>
            <a:endParaRPr lang="en-ZA" dirty="0"/>
          </a:p>
        </p:txBody>
      </p:sp>
      <p:sp>
        <p:nvSpPr>
          <p:cNvPr id="8" name="Date Placeholder 7">
            <a:extLst>
              <a:ext uri="{FF2B5EF4-FFF2-40B4-BE49-F238E27FC236}">
                <a16:creationId xmlns:a16="http://schemas.microsoft.com/office/drawing/2014/main" id="{B2EC9B4E-F151-D2CE-1BCF-93363718AA8A}"/>
              </a:ext>
            </a:extLst>
          </p:cNvPr>
          <p:cNvSpPr>
            <a:spLocks noGrp="1"/>
          </p:cNvSpPr>
          <p:nvPr>
            <p:ph type="dt" sz="half" idx="38"/>
          </p:nvPr>
        </p:nvSpPr>
        <p:spPr/>
        <p:txBody>
          <a:bodyPr/>
          <a:lstStyle/>
          <a:p>
            <a:r>
              <a:rPr lang="en-US" dirty="0"/>
              <a:t>10/19/2023</a:t>
            </a:r>
          </a:p>
        </p:txBody>
      </p:sp>
      <p:sp>
        <p:nvSpPr>
          <p:cNvPr id="9" name="TextBox 8">
            <a:extLst>
              <a:ext uri="{FF2B5EF4-FFF2-40B4-BE49-F238E27FC236}">
                <a16:creationId xmlns:a16="http://schemas.microsoft.com/office/drawing/2014/main" id="{8197AFBF-D46B-6176-C45D-CB4B2AF2BD59}"/>
              </a:ext>
            </a:extLst>
          </p:cNvPr>
          <p:cNvSpPr txBox="1"/>
          <p:nvPr/>
        </p:nvSpPr>
        <p:spPr>
          <a:xfrm>
            <a:off x="529389" y="1985211"/>
            <a:ext cx="10824411" cy="3108543"/>
          </a:xfrm>
          <a:prstGeom prst="rect">
            <a:avLst/>
          </a:prstGeom>
          <a:noFill/>
        </p:spPr>
        <p:txBody>
          <a:bodyPr wrap="square" rtlCol="0">
            <a:spAutoFit/>
          </a:bodyPr>
          <a:lstStyle/>
          <a:p>
            <a:pPr marL="285750" indent="-285750">
              <a:buFont typeface="Arial" panose="020B0604020202020204" pitchFamily="34" charset="0"/>
              <a:buChar char="•"/>
            </a:pPr>
            <a:r>
              <a:rPr lang="en-US" sz="2800" dirty="0"/>
              <a:t>Working towards accessible and affordable transportation is a long-term goal.</a:t>
            </a:r>
          </a:p>
          <a:p>
            <a:pPr marL="285750" indent="-285750">
              <a:buFont typeface="Arial" panose="020B0604020202020204" pitchFamily="34" charset="0"/>
              <a:buChar char="•"/>
            </a:pPr>
            <a:r>
              <a:rPr lang="en-US" sz="2800" dirty="0"/>
              <a:t>It requires collaboration of both public and private organizations.</a:t>
            </a:r>
          </a:p>
          <a:p>
            <a:pPr marL="285750" indent="-285750">
              <a:buFont typeface="Arial" panose="020B0604020202020204" pitchFamily="34" charset="0"/>
              <a:buChar char="•"/>
            </a:pPr>
            <a:r>
              <a:rPr lang="en-US" sz="2800" dirty="0"/>
              <a:t>Long-term sources of funding need to be identified and secured.</a:t>
            </a:r>
          </a:p>
          <a:p>
            <a:pPr marL="285750" indent="-285750">
              <a:buFont typeface="Arial" panose="020B0604020202020204" pitchFamily="34" charset="0"/>
              <a:buChar char="•"/>
            </a:pPr>
            <a:r>
              <a:rPr lang="en-US" sz="2800" dirty="0"/>
              <a:t>Advocacy can lay the baseline for moving forward.</a:t>
            </a:r>
          </a:p>
        </p:txBody>
      </p:sp>
    </p:spTree>
    <p:extLst>
      <p:ext uri="{BB962C8B-B14F-4D97-AF65-F5344CB8AC3E}">
        <p14:creationId xmlns:p14="http://schemas.microsoft.com/office/powerpoint/2010/main" val="13659618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18" name="Title 17">
            <a:extLst>
              <a:ext uri="{FF2B5EF4-FFF2-40B4-BE49-F238E27FC236}">
                <a16:creationId xmlns:a16="http://schemas.microsoft.com/office/drawing/2014/main" id="{52DB20D2-F530-9A3E-8C97-D7FD333E033A}"/>
              </a:ext>
            </a:extLst>
          </p:cNvPr>
          <p:cNvSpPr>
            <a:spLocks noGrp="1"/>
          </p:cNvSpPr>
          <p:nvPr>
            <p:ph type="title"/>
          </p:nvPr>
        </p:nvSpPr>
        <p:spPr/>
        <p:txBody>
          <a:bodyPr>
            <a:normAutofit fontScale="90000"/>
          </a:bodyPr>
          <a:lstStyle/>
          <a:p>
            <a:r>
              <a:rPr lang="en-US" i="0" dirty="0">
                <a:effectLst/>
              </a:rPr>
              <a:t>The Kings/Tulare Master Plan for Aging Advisory Committee Members </a:t>
            </a:r>
            <a:br>
              <a:rPr lang="en-US" i="0" dirty="0">
                <a:effectLst/>
              </a:rPr>
            </a:br>
            <a:endParaRPr lang="en-US" dirty="0"/>
          </a:p>
        </p:txBody>
      </p:sp>
      <p:sp>
        <p:nvSpPr>
          <p:cNvPr id="19" name="Content Placeholder 18">
            <a:extLst>
              <a:ext uri="{FF2B5EF4-FFF2-40B4-BE49-F238E27FC236}">
                <a16:creationId xmlns:a16="http://schemas.microsoft.com/office/drawing/2014/main" id="{69F48B62-8FC0-6D9D-E01B-44458FAF2335}"/>
              </a:ext>
            </a:extLst>
          </p:cNvPr>
          <p:cNvSpPr>
            <a:spLocks noGrp="1"/>
          </p:cNvSpPr>
          <p:nvPr>
            <p:ph idx="1"/>
          </p:nvPr>
        </p:nvSpPr>
        <p:spPr>
          <a:xfrm>
            <a:off x="366156" y="1558637"/>
            <a:ext cx="11459688" cy="5162838"/>
          </a:xfrm>
        </p:spPr>
        <p:txBody>
          <a:bodyPr>
            <a:normAutofit lnSpcReduction="10000"/>
          </a:bodyPr>
          <a:lstStyle/>
          <a:p>
            <a:pPr algn="l">
              <a:buFont typeface="Wingdings" panose="05000000000000000000" pitchFamily="2" charset="2"/>
              <a:buChar char="v"/>
            </a:pPr>
            <a:r>
              <a:rPr lang="en-US" sz="1900" dirty="0"/>
              <a:t>Tulare County Supervisor Pete Vander Poel</a:t>
            </a:r>
          </a:p>
          <a:p>
            <a:pPr algn="l">
              <a:buFont typeface="Wingdings" panose="05000000000000000000" pitchFamily="2" charset="2"/>
              <a:buChar char="v"/>
            </a:pPr>
            <a:r>
              <a:rPr lang="en-US" sz="1900" dirty="0"/>
              <a:t>Kings County Supervisor Joe Neves</a:t>
            </a:r>
          </a:p>
          <a:p>
            <a:pPr algn="l">
              <a:buFont typeface="Wingdings" panose="05000000000000000000" pitchFamily="2" charset="2"/>
              <a:buChar char="v"/>
            </a:pPr>
            <a:r>
              <a:rPr lang="en-US" sz="1900" dirty="0"/>
              <a:t>Linda </a:t>
            </a:r>
            <a:r>
              <a:rPr lang="en-US" sz="1900" dirty="0" err="1"/>
              <a:t>Launer</a:t>
            </a:r>
            <a:r>
              <a:rPr lang="en-US" sz="1900" dirty="0"/>
              <a:t>, Dinuba City Council</a:t>
            </a:r>
          </a:p>
          <a:p>
            <a:pPr algn="l">
              <a:buFont typeface="Wingdings" panose="05000000000000000000" pitchFamily="2" charset="2"/>
              <a:buChar char="v"/>
            </a:pPr>
            <a:r>
              <a:rPr lang="en-US" sz="1900" dirty="0"/>
              <a:t>Anita Ortiz, Associate Director, Tulare County Health and Human Services Agency</a:t>
            </a:r>
          </a:p>
          <a:p>
            <a:pPr algn="l">
              <a:buFont typeface="Wingdings" panose="05000000000000000000" pitchFamily="2" charset="2"/>
              <a:buChar char="v"/>
            </a:pPr>
            <a:r>
              <a:rPr lang="en-US" sz="1900" dirty="0"/>
              <a:t>John Mauro, Deputy Director, Tulare County Health and Human Services Agency</a:t>
            </a:r>
          </a:p>
          <a:p>
            <a:pPr algn="l">
              <a:buFont typeface="Wingdings" panose="05000000000000000000" pitchFamily="2" charset="2"/>
              <a:buChar char="v"/>
            </a:pPr>
            <a:r>
              <a:rPr lang="en-US" sz="1900" dirty="0"/>
              <a:t>Jason Kemp Van </a:t>
            </a:r>
            <a:r>
              <a:rPr lang="en-US" sz="1900" dirty="0" err="1"/>
              <a:t>Ee</a:t>
            </a:r>
            <a:r>
              <a:rPr lang="en-US" sz="1900" dirty="0"/>
              <a:t>, Social Services Program Manager, Kings County Human Services Agency</a:t>
            </a:r>
          </a:p>
          <a:p>
            <a:pPr algn="l">
              <a:buFont typeface="Wingdings" panose="05000000000000000000" pitchFamily="2" charset="2"/>
              <a:buChar char="v"/>
            </a:pPr>
            <a:r>
              <a:rPr lang="en-US" sz="1900" dirty="0"/>
              <a:t>Bobbie </a:t>
            </a:r>
            <a:r>
              <a:rPr lang="en-US" sz="1900" dirty="0" err="1"/>
              <a:t>Wartson</a:t>
            </a:r>
            <a:r>
              <a:rPr lang="en-US" sz="1900" dirty="0"/>
              <a:t>, Executive Director, Kings County Commission on Aging</a:t>
            </a:r>
          </a:p>
          <a:p>
            <a:pPr algn="l">
              <a:buFont typeface="Wingdings" panose="05000000000000000000" pitchFamily="2" charset="2"/>
              <a:buChar char="v"/>
            </a:pPr>
            <a:r>
              <a:rPr lang="en-US" sz="1900" dirty="0"/>
              <a:t>Martin </a:t>
            </a:r>
            <a:r>
              <a:rPr lang="en-US" sz="1900" dirty="0" err="1"/>
              <a:t>Nogues</a:t>
            </a:r>
            <a:r>
              <a:rPr lang="en-US" sz="1900" dirty="0"/>
              <a:t>, 211 Director, United Way of Tulare County</a:t>
            </a:r>
          </a:p>
          <a:p>
            <a:pPr algn="l">
              <a:buFont typeface="Wingdings" panose="05000000000000000000" pitchFamily="2" charset="2"/>
              <a:buChar char="v"/>
            </a:pPr>
            <a:r>
              <a:rPr lang="en-US" sz="1900" dirty="0"/>
              <a:t>Suzanna </a:t>
            </a:r>
            <a:r>
              <a:rPr lang="en-US" sz="1900" dirty="0" err="1"/>
              <a:t>Gamez</a:t>
            </a:r>
            <a:r>
              <a:rPr lang="en-US" sz="1900" dirty="0"/>
              <a:t>, Executive Director, Resources for Independence, Central Valley</a:t>
            </a:r>
          </a:p>
          <a:p>
            <a:pPr algn="l">
              <a:buFont typeface="Wingdings" panose="05000000000000000000" pitchFamily="2" charset="2"/>
              <a:buChar char="v"/>
            </a:pPr>
            <a:r>
              <a:rPr lang="en-US" sz="1900" dirty="0"/>
              <a:t>Raquel Gomez, Division Director for Community Initiatives, Community Services Employment Training (CSET)</a:t>
            </a:r>
          </a:p>
          <a:p>
            <a:pPr algn="l">
              <a:buFont typeface="Wingdings" panose="05000000000000000000" pitchFamily="2" charset="2"/>
              <a:buChar char="v"/>
            </a:pPr>
            <a:r>
              <a:rPr lang="en-US" sz="1900" dirty="0"/>
              <a:t>Roberto Garcia, Housing Specialist, Self-Help Enterprises</a:t>
            </a:r>
          </a:p>
          <a:p>
            <a:pPr algn="l">
              <a:buFont typeface="Wingdings" panose="05000000000000000000" pitchFamily="2" charset="2"/>
              <a:buChar char="v"/>
            </a:pPr>
            <a:r>
              <a:rPr lang="en-US" sz="1900" dirty="0"/>
              <a:t>Dayna Wild, Division Manager, K/T AAA Director, Tulare County Health and Human Services Agency</a:t>
            </a:r>
          </a:p>
          <a:p>
            <a:pPr algn="l">
              <a:buFont typeface="Wingdings" panose="05000000000000000000" pitchFamily="2" charset="2"/>
              <a:buChar char="v"/>
            </a:pPr>
            <a:r>
              <a:rPr lang="en-US" sz="1900" dirty="0"/>
              <a:t>Helen Miltiades, Consultant</a:t>
            </a:r>
          </a:p>
          <a:p>
            <a:endParaRPr lang="en-US" dirty="0"/>
          </a:p>
        </p:txBody>
      </p:sp>
      <p:sp>
        <p:nvSpPr>
          <p:cNvPr id="3" name="Date Placeholder 2">
            <a:extLst>
              <a:ext uri="{FF2B5EF4-FFF2-40B4-BE49-F238E27FC236}">
                <a16:creationId xmlns:a16="http://schemas.microsoft.com/office/drawing/2014/main" id="{DBF47721-81ED-4625-EA97-1739B2959145}"/>
              </a:ext>
            </a:extLst>
          </p:cNvPr>
          <p:cNvSpPr>
            <a:spLocks noGrp="1"/>
          </p:cNvSpPr>
          <p:nvPr>
            <p:ph type="dt" sz="half" idx="10"/>
          </p:nvPr>
        </p:nvSpPr>
        <p:spPr/>
        <p:txBody>
          <a:bodyPr/>
          <a:lstStyle/>
          <a:p>
            <a:r>
              <a:rPr lang="en-US"/>
              <a:t>10/19/2023</a:t>
            </a:r>
            <a:endParaRPr lang="en-US" dirty="0"/>
          </a:p>
        </p:txBody>
      </p:sp>
      <p:sp>
        <p:nvSpPr>
          <p:cNvPr id="5" name="Slide Number Placeholder 4">
            <a:extLst>
              <a:ext uri="{FF2B5EF4-FFF2-40B4-BE49-F238E27FC236}">
                <a16:creationId xmlns:a16="http://schemas.microsoft.com/office/drawing/2014/main" id="{C8F7CAC2-BDCF-4F25-89B6-8BBCB21AA621}"/>
              </a:ext>
            </a:extLst>
          </p:cNvPr>
          <p:cNvSpPr>
            <a:spLocks noGrp="1"/>
          </p:cNvSpPr>
          <p:nvPr>
            <p:ph type="sldNum" sz="quarter" idx="12"/>
          </p:nvPr>
        </p:nvSpPr>
        <p:spPr/>
        <p:txBody>
          <a:bodyPr/>
          <a:lstStyle/>
          <a:p>
            <a:fld id="{B5CEABB6-07DC-46E8-9B57-56EC44A396E5}" type="slidenum">
              <a:rPr lang="en-US" smtClean="0"/>
              <a:t>4</a:t>
            </a:fld>
            <a:endParaRPr lang="en-US" dirty="0"/>
          </a:p>
        </p:txBody>
      </p:sp>
    </p:spTree>
    <p:extLst>
      <p:ext uri="{BB962C8B-B14F-4D97-AF65-F5344CB8AC3E}">
        <p14:creationId xmlns:p14="http://schemas.microsoft.com/office/powerpoint/2010/main" val="354428193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4" name="Rectangle 33">
            <a:extLst>
              <a:ext uri="{FF2B5EF4-FFF2-40B4-BE49-F238E27FC236}">
                <a16:creationId xmlns:a16="http://schemas.microsoft.com/office/drawing/2014/main" id="{9B7AD9F6-8CE7-4299-8FC6-328F4DCD3F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FE04AEBD-0102-60EE-6277-1D84BED2F222}"/>
              </a:ext>
            </a:extLst>
          </p:cNvPr>
          <p:cNvSpPr txBox="1"/>
          <p:nvPr/>
        </p:nvSpPr>
        <p:spPr>
          <a:xfrm>
            <a:off x="890338" y="640080"/>
            <a:ext cx="3734014" cy="3566160"/>
          </a:xfrm>
          <a:prstGeom prst="rect">
            <a:avLst/>
          </a:prstGeom>
        </p:spPr>
        <p:txBody>
          <a:bodyPr vert="horz" lIns="91440" tIns="45720" rIns="91440" bIns="45720" rtlCol="0" anchor="b">
            <a:normAutofit/>
          </a:bodyPr>
          <a:lstStyle/>
          <a:p>
            <a:pPr>
              <a:lnSpc>
                <a:spcPct val="90000"/>
              </a:lnSpc>
              <a:spcBef>
                <a:spcPct val="0"/>
              </a:spcBef>
              <a:spcAft>
                <a:spcPts val="600"/>
              </a:spcAft>
            </a:pPr>
            <a:r>
              <a:rPr lang="en-US" sz="5400" b="1">
                <a:latin typeface="+mj-lt"/>
                <a:ea typeface="+mj-ea"/>
                <a:cs typeface="+mj-cs"/>
              </a:rPr>
              <a:t>Outreach</a:t>
            </a:r>
          </a:p>
        </p:txBody>
      </p:sp>
      <p:sp>
        <p:nvSpPr>
          <p:cNvPr id="36" name="sketchy line">
            <a:extLst>
              <a:ext uri="{FF2B5EF4-FFF2-40B4-BE49-F238E27FC236}">
                <a16:creationId xmlns:a16="http://schemas.microsoft.com/office/drawing/2014/main" id="{F49775AF-8896-43EE-92C6-83497D6DC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0338" y="4409267"/>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descr="A group of people at a table&#10;&#10;Description automatically generated">
            <a:extLst>
              <a:ext uri="{FF2B5EF4-FFF2-40B4-BE49-F238E27FC236}">
                <a16:creationId xmlns:a16="http://schemas.microsoft.com/office/drawing/2014/main" id="{28D72309-95D6-EDB2-1BF1-787EA93E37CE}"/>
              </a:ext>
            </a:extLst>
          </p:cNvPr>
          <p:cNvPicPr>
            <a:picLocks noChangeAspect="1"/>
          </p:cNvPicPr>
          <p:nvPr/>
        </p:nvPicPr>
        <p:blipFill rotWithShape="1">
          <a:blip r:embed="rId3"/>
          <a:srcRect l="2230" r="2232"/>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7" name="Slide Number Placeholder 6">
            <a:extLst>
              <a:ext uri="{FF2B5EF4-FFF2-40B4-BE49-F238E27FC236}">
                <a16:creationId xmlns:a16="http://schemas.microsoft.com/office/drawing/2014/main" id="{3768E9DB-85AD-F16F-8C79-ABC3B4E091CE}"/>
              </a:ext>
            </a:extLst>
          </p:cNvPr>
          <p:cNvSpPr>
            <a:spLocks noGrp="1"/>
          </p:cNvSpPr>
          <p:nvPr>
            <p:ph type="sldNum" sz="quarter" idx="12"/>
          </p:nvPr>
        </p:nvSpPr>
        <p:spPr>
          <a:xfrm>
            <a:off x="10591800" y="6356350"/>
            <a:ext cx="762000" cy="365125"/>
          </a:xfrm>
        </p:spPr>
        <p:txBody>
          <a:bodyPr vert="horz" lIns="91440" tIns="45720" rIns="91440" bIns="45720" rtlCol="0" anchor="ctr">
            <a:normAutofit/>
          </a:bodyPr>
          <a:lstStyle/>
          <a:p>
            <a:pPr>
              <a:spcAft>
                <a:spcPts val="600"/>
              </a:spcAft>
              <a:defRPr/>
            </a:pPr>
            <a:fld id="{B5CEABB6-07DC-46E8-9B57-56EC44A396E5}" type="slidenum">
              <a:rPr lang="en-US" sz="1200">
                <a:solidFill>
                  <a:srgbClr val="FFFFFF"/>
                </a:solidFill>
                <a:latin typeface="Calibri" panose="020F0502020204030204"/>
              </a:rPr>
              <a:pPr>
                <a:spcAft>
                  <a:spcPts val="600"/>
                </a:spcAft>
                <a:defRPr/>
              </a:pPr>
              <a:t>40</a:t>
            </a:fld>
            <a:endParaRPr lang="en-US" sz="1200">
              <a:solidFill>
                <a:srgbClr val="FFFFFF"/>
              </a:solidFill>
              <a:latin typeface="Calibri" panose="020F0502020204030204"/>
            </a:endParaRPr>
          </a:p>
        </p:txBody>
      </p:sp>
      <p:sp>
        <p:nvSpPr>
          <p:cNvPr id="2" name="TextBox 1">
            <a:extLst>
              <a:ext uri="{FF2B5EF4-FFF2-40B4-BE49-F238E27FC236}">
                <a16:creationId xmlns:a16="http://schemas.microsoft.com/office/drawing/2014/main" id="{D9DBA6E5-EE61-E48A-7393-08046ADB4C50}"/>
              </a:ext>
            </a:extLst>
          </p:cNvPr>
          <p:cNvSpPr txBox="1"/>
          <p:nvPr/>
        </p:nvSpPr>
        <p:spPr>
          <a:xfrm>
            <a:off x="317633" y="5505651"/>
            <a:ext cx="4774131" cy="923330"/>
          </a:xfrm>
          <a:prstGeom prst="rect">
            <a:avLst/>
          </a:prstGeom>
          <a:noFill/>
        </p:spPr>
        <p:txBody>
          <a:bodyPr wrap="square" rtlCol="0">
            <a:spAutoFit/>
          </a:bodyPr>
          <a:lstStyle/>
          <a:p>
            <a:r>
              <a:rPr lang="en-US" sz="1800" b="1" dirty="0"/>
              <a:t>Raquel Gomez</a:t>
            </a:r>
          </a:p>
          <a:p>
            <a:r>
              <a:rPr lang="en-US" sz="1800" b="1" dirty="0"/>
              <a:t>Division Director for Community Initiatives Community Services Employment Training</a:t>
            </a:r>
            <a:endParaRPr lang="en-US" dirty="0"/>
          </a:p>
        </p:txBody>
      </p:sp>
    </p:spTree>
    <p:extLst>
      <p:ext uri="{BB962C8B-B14F-4D97-AF65-F5344CB8AC3E}">
        <p14:creationId xmlns:p14="http://schemas.microsoft.com/office/powerpoint/2010/main" val="192872950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1D7D6B-CB35-DC50-06A8-D87BA19FADA6}"/>
              </a:ext>
            </a:extLst>
          </p:cNvPr>
          <p:cNvSpPr>
            <a:spLocks noGrp="1"/>
          </p:cNvSpPr>
          <p:nvPr>
            <p:ph type="title"/>
          </p:nvPr>
        </p:nvSpPr>
        <p:spPr/>
        <p:txBody>
          <a:bodyPr/>
          <a:lstStyle/>
          <a:p>
            <a:r>
              <a:rPr lang="en-US" dirty="0" err="1"/>
              <a:t>OUTReach</a:t>
            </a:r>
            <a:r>
              <a:rPr lang="en-US" dirty="0"/>
              <a:t> overview</a:t>
            </a:r>
          </a:p>
        </p:txBody>
      </p:sp>
      <p:sp>
        <p:nvSpPr>
          <p:cNvPr id="3" name="Date Placeholder 2">
            <a:extLst>
              <a:ext uri="{FF2B5EF4-FFF2-40B4-BE49-F238E27FC236}">
                <a16:creationId xmlns:a16="http://schemas.microsoft.com/office/drawing/2014/main" id="{BBC7F872-C0E3-7F0D-94B1-3391D3D7E614}"/>
              </a:ext>
            </a:extLst>
          </p:cNvPr>
          <p:cNvSpPr>
            <a:spLocks noGrp="1"/>
          </p:cNvSpPr>
          <p:nvPr>
            <p:ph type="dt" sz="half" idx="10"/>
          </p:nvPr>
        </p:nvSpPr>
        <p:spPr/>
        <p:txBody>
          <a:bodyPr/>
          <a:lstStyle/>
          <a:p>
            <a:r>
              <a:rPr lang="en-US" dirty="0"/>
              <a:t>10/19/2023</a:t>
            </a:r>
          </a:p>
        </p:txBody>
      </p:sp>
      <p:sp>
        <p:nvSpPr>
          <p:cNvPr id="5" name="Slide Number Placeholder 4">
            <a:extLst>
              <a:ext uri="{FF2B5EF4-FFF2-40B4-BE49-F238E27FC236}">
                <a16:creationId xmlns:a16="http://schemas.microsoft.com/office/drawing/2014/main" id="{387F6F6A-6F26-00BF-489F-73330BAFB5D1}"/>
              </a:ext>
            </a:extLst>
          </p:cNvPr>
          <p:cNvSpPr>
            <a:spLocks noGrp="1"/>
          </p:cNvSpPr>
          <p:nvPr>
            <p:ph type="sldNum" sz="quarter" idx="12"/>
          </p:nvPr>
        </p:nvSpPr>
        <p:spPr/>
        <p:txBody>
          <a:bodyPr/>
          <a:lstStyle/>
          <a:p>
            <a:fld id="{B5CEABB6-07DC-46E8-9B57-56EC44A396E5}" type="slidenum">
              <a:rPr lang="en-US" smtClean="0"/>
              <a:t>41</a:t>
            </a:fld>
            <a:endParaRPr lang="en-US" dirty="0"/>
          </a:p>
        </p:txBody>
      </p:sp>
      <p:sp>
        <p:nvSpPr>
          <p:cNvPr id="6" name="Text Placeholder 5">
            <a:extLst>
              <a:ext uri="{FF2B5EF4-FFF2-40B4-BE49-F238E27FC236}">
                <a16:creationId xmlns:a16="http://schemas.microsoft.com/office/drawing/2014/main" id="{76ACF5E7-5886-6AC9-7724-EB41898A28E3}"/>
              </a:ext>
            </a:extLst>
          </p:cNvPr>
          <p:cNvSpPr>
            <a:spLocks noGrp="1"/>
          </p:cNvSpPr>
          <p:nvPr>
            <p:ph type="body" sz="quarter" idx="13"/>
          </p:nvPr>
        </p:nvSpPr>
        <p:spPr/>
        <p:txBody>
          <a:bodyPr>
            <a:normAutofit/>
          </a:bodyPr>
          <a:lstStyle/>
          <a:p>
            <a:pPr marL="285750" indent="-285750">
              <a:buFont typeface="Arial" panose="020B0604020202020204" pitchFamily="34" charset="0"/>
              <a:buChar char="•"/>
            </a:pPr>
            <a:r>
              <a:rPr lang="en-US" sz="1800" dirty="0"/>
              <a:t>Not a specific survey category.</a:t>
            </a:r>
          </a:p>
          <a:p>
            <a:pPr marL="285750" indent="-285750">
              <a:buFont typeface="Arial" panose="020B0604020202020204" pitchFamily="34" charset="0"/>
              <a:buChar char="•"/>
            </a:pPr>
            <a:r>
              <a:rPr lang="en-US" sz="1800" dirty="0"/>
              <a:t>Almost all respondents indicated some lack of knowledge:</a:t>
            </a:r>
          </a:p>
          <a:p>
            <a:pPr marL="742950" lvl="1" indent="-285750">
              <a:lnSpc>
                <a:spcPct val="120000"/>
              </a:lnSpc>
              <a:buFont typeface="Arial" panose="020B0604020202020204" pitchFamily="34" charset="0"/>
              <a:buChar char="•"/>
            </a:pPr>
            <a:r>
              <a:rPr lang="en-US" sz="1800" dirty="0"/>
              <a:t>Of existing services</a:t>
            </a:r>
          </a:p>
          <a:p>
            <a:pPr marL="742950" lvl="1" indent="-285750">
              <a:lnSpc>
                <a:spcPct val="120000"/>
              </a:lnSpc>
              <a:buFont typeface="Arial" panose="020B0604020202020204" pitchFamily="34" charset="0"/>
              <a:buChar char="•"/>
            </a:pPr>
            <a:r>
              <a:rPr lang="en-US" sz="1800" dirty="0"/>
              <a:t>How to access services</a:t>
            </a:r>
          </a:p>
          <a:p>
            <a:pPr marL="742950" lvl="1" indent="-285750">
              <a:lnSpc>
                <a:spcPct val="120000"/>
              </a:lnSpc>
              <a:buFont typeface="Arial" panose="020B0604020202020204" pitchFamily="34" charset="0"/>
              <a:buChar char="•"/>
            </a:pPr>
            <a:r>
              <a:rPr lang="en-US" sz="1800" dirty="0"/>
              <a:t>Of aging issues in general.</a:t>
            </a:r>
          </a:p>
          <a:p>
            <a:r>
              <a:rPr lang="en-US" dirty="0"/>
              <a:t>	</a:t>
            </a:r>
          </a:p>
        </p:txBody>
      </p:sp>
    </p:spTree>
    <p:extLst>
      <p:ext uri="{BB962C8B-B14F-4D97-AF65-F5344CB8AC3E}">
        <p14:creationId xmlns:p14="http://schemas.microsoft.com/office/powerpoint/2010/main" val="293003186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9D9687-4699-49CF-B562-7969420FAD75}"/>
              </a:ext>
            </a:extLst>
          </p:cNvPr>
          <p:cNvSpPr>
            <a:spLocks noGrp="1"/>
          </p:cNvSpPr>
          <p:nvPr>
            <p:ph type="title"/>
          </p:nvPr>
        </p:nvSpPr>
        <p:spPr/>
        <p:txBody>
          <a:bodyPr/>
          <a:lstStyle/>
          <a:p>
            <a:r>
              <a:rPr lang="en-US" dirty="0"/>
              <a:t>Outreach goal</a:t>
            </a:r>
          </a:p>
        </p:txBody>
      </p:sp>
      <p:graphicFrame>
        <p:nvGraphicFramePr>
          <p:cNvPr id="9" name="Content Placeholder 8">
            <a:extLst>
              <a:ext uri="{FF2B5EF4-FFF2-40B4-BE49-F238E27FC236}">
                <a16:creationId xmlns:a16="http://schemas.microsoft.com/office/drawing/2014/main" id="{C3754B97-33ED-DEBE-D183-0030D8B85543}"/>
              </a:ext>
            </a:extLst>
          </p:cNvPr>
          <p:cNvGraphicFramePr>
            <a:graphicFrameLocks noGrp="1"/>
          </p:cNvGraphicFramePr>
          <p:nvPr>
            <p:ph idx="1"/>
            <p:extLst>
              <p:ext uri="{D42A27DB-BD31-4B8C-83A1-F6EECF244321}">
                <p14:modId xmlns:p14="http://schemas.microsoft.com/office/powerpoint/2010/main" val="4046377635"/>
              </p:ext>
            </p:extLst>
          </p:nvPr>
        </p:nvGraphicFramePr>
        <p:xfrm>
          <a:off x="5183188" y="136526"/>
          <a:ext cx="6172200" cy="65849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 Placeholder 3">
            <a:extLst>
              <a:ext uri="{FF2B5EF4-FFF2-40B4-BE49-F238E27FC236}">
                <a16:creationId xmlns:a16="http://schemas.microsoft.com/office/drawing/2014/main" id="{8DBC1947-8BA7-85A2-D172-3977CBB5CE7F}"/>
              </a:ext>
            </a:extLst>
          </p:cNvPr>
          <p:cNvSpPr>
            <a:spLocks noGrp="1"/>
          </p:cNvSpPr>
          <p:nvPr>
            <p:ph type="body" sz="half" idx="2"/>
          </p:nvPr>
        </p:nvSpPr>
        <p:spPr/>
        <p:txBody>
          <a:bodyPr/>
          <a:lstStyle/>
          <a:p>
            <a:r>
              <a:rPr lang="en-US" dirty="0"/>
              <a:t>Increase awareness of and access to services, by providing </a:t>
            </a:r>
            <a:r>
              <a:rPr lang="en-US" sz="1800" kern="0" dirty="0">
                <a:effectLst/>
                <a:latin typeface="Calibri Light" panose="020F0302020204030204" pitchFamily="34" charset="0"/>
                <a:ea typeface="Calibri" panose="020F0502020204030204" pitchFamily="34" charset="0"/>
              </a:rPr>
              <a:t>more community education and outreach. </a:t>
            </a:r>
            <a:endParaRPr lang="en-US" dirty="0"/>
          </a:p>
        </p:txBody>
      </p:sp>
      <p:sp>
        <p:nvSpPr>
          <p:cNvPr id="5" name="Date Placeholder 4">
            <a:extLst>
              <a:ext uri="{FF2B5EF4-FFF2-40B4-BE49-F238E27FC236}">
                <a16:creationId xmlns:a16="http://schemas.microsoft.com/office/drawing/2014/main" id="{CD9C442C-9DAF-B028-742A-2ABA73CF86CA}"/>
              </a:ext>
            </a:extLst>
          </p:cNvPr>
          <p:cNvSpPr>
            <a:spLocks noGrp="1"/>
          </p:cNvSpPr>
          <p:nvPr>
            <p:ph type="dt" sz="half" idx="10"/>
          </p:nvPr>
        </p:nvSpPr>
        <p:spPr/>
        <p:txBody>
          <a:bodyPr/>
          <a:lstStyle/>
          <a:p>
            <a:r>
              <a:rPr lang="en-US" dirty="0"/>
              <a:t>10/19/2023</a:t>
            </a:r>
          </a:p>
        </p:txBody>
      </p:sp>
      <p:sp>
        <p:nvSpPr>
          <p:cNvPr id="7" name="Slide Number Placeholder 6">
            <a:extLst>
              <a:ext uri="{FF2B5EF4-FFF2-40B4-BE49-F238E27FC236}">
                <a16:creationId xmlns:a16="http://schemas.microsoft.com/office/drawing/2014/main" id="{04FEAA05-924B-5C87-928A-B25264E3F0A7}"/>
              </a:ext>
            </a:extLst>
          </p:cNvPr>
          <p:cNvSpPr>
            <a:spLocks noGrp="1"/>
          </p:cNvSpPr>
          <p:nvPr>
            <p:ph type="sldNum" sz="quarter" idx="12"/>
          </p:nvPr>
        </p:nvSpPr>
        <p:spPr/>
        <p:txBody>
          <a:bodyPr/>
          <a:lstStyle/>
          <a:p>
            <a:fld id="{B5CEABB6-07DC-46E8-9B57-56EC44A396E5}" type="slidenum">
              <a:rPr lang="en-US" smtClean="0"/>
              <a:t>42</a:t>
            </a:fld>
            <a:endParaRPr lang="en-US" dirty="0"/>
          </a:p>
        </p:txBody>
      </p:sp>
    </p:spTree>
    <p:extLst>
      <p:ext uri="{BB962C8B-B14F-4D97-AF65-F5344CB8AC3E}">
        <p14:creationId xmlns:p14="http://schemas.microsoft.com/office/powerpoint/2010/main" val="273885115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9D9687-4699-49CF-B562-7969420FAD75}"/>
              </a:ext>
            </a:extLst>
          </p:cNvPr>
          <p:cNvSpPr>
            <a:spLocks noGrp="1"/>
          </p:cNvSpPr>
          <p:nvPr>
            <p:ph type="title"/>
          </p:nvPr>
        </p:nvSpPr>
        <p:spPr/>
        <p:txBody>
          <a:bodyPr/>
          <a:lstStyle/>
          <a:p>
            <a:r>
              <a:rPr lang="en-US" dirty="0"/>
              <a:t>Outreach goal</a:t>
            </a:r>
          </a:p>
        </p:txBody>
      </p:sp>
      <p:graphicFrame>
        <p:nvGraphicFramePr>
          <p:cNvPr id="9" name="Content Placeholder 8">
            <a:extLst>
              <a:ext uri="{FF2B5EF4-FFF2-40B4-BE49-F238E27FC236}">
                <a16:creationId xmlns:a16="http://schemas.microsoft.com/office/drawing/2014/main" id="{C3754B97-33ED-DEBE-D183-0030D8B85543}"/>
              </a:ext>
            </a:extLst>
          </p:cNvPr>
          <p:cNvGraphicFramePr>
            <a:graphicFrameLocks noGrp="1"/>
          </p:cNvGraphicFramePr>
          <p:nvPr>
            <p:ph idx="1"/>
            <p:extLst>
              <p:ext uri="{D42A27DB-BD31-4B8C-83A1-F6EECF244321}">
                <p14:modId xmlns:p14="http://schemas.microsoft.com/office/powerpoint/2010/main" val="2223660420"/>
              </p:ext>
            </p:extLst>
          </p:nvPr>
        </p:nvGraphicFramePr>
        <p:xfrm>
          <a:off x="5183188" y="136525"/>
          <a:ext cx="6172200" cy="65849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 Placeholder 3">
            <a:extLst>
              <a:ext uri="{FF2B5EF4-FFF2-40B4-BE49-F238E27FC236}">
                <a16:creationId xmlns:a16="http://schemas.microsoft.com/office/drawing/2014/main" id="{8DBC1947-8BA7-85A2-D172-3977CBB5CE7F}"/>
              </a:ext>
            </a:extLst>
          </p:cNvPr>
          <p:cNvSpPr>
            <a:spLocks noGrp="1"/>
          </p:cNvSpPr>
          <p:nvPr>
            <p:ph type="body" sz="half" idx="2"/>
          </p:nvPr>
        </p:nvSpPr>
        <p:spPr/>
        <p:txBody>
          <a:bodyPr/>
          <a:lstStyle/>
          <a:p>
            <a:r>
              <a:rPr lang="en-US" dirty="0"/>
              <a:t>Increase awareness of and access to services, by providing </a:t>
            </a:r>
            <a:r>
              <a:rPr lang="en-US" sz="1800" kern="0" dirty="0">
                <a:effectLst/>
                <a:latin typeface="Calibri Light" panose="020F0302020204030204" pitchFamily="34" charset="0"/>
                <a:ea typeface="Calibri" panose="020F0502020204030204" pitchFamily="34" charset="0"/>
              </a:rPr>
              <a:t>more community education and outreach. </a:t>
            </a:r>
            <a:endParaRPr lang="en-US" dirty="0"/>
          </a:p>
        </p:txBody>
      </p:sp>
      <p:sp>
        <p:nvSpPr>
          <p:cNvPr id="5" name="Date Placeholder 4">
            <a:extLst>
              <a:ext uri="{FF2B5EF4-FFF2-40B4-BE49-F238E27FC236}">
                <a16:creationId xmlns:a16="http://schemas.microsoft.com/office/drawing/2014/main" id="{CD9C442C-9DAF-B028-742A-2ABA73CF86CA}"/>
              </a:ext>
            </a:extLst>
          </p:cNvPr>
          <p:cNvSpPr>
            <a:spLocks noGrp="1"/>
          </p:cNvSpPr>
          <p:nvPr>
            <p:ph type="dt" sz="half" idx="10"/>
          </p:nvPr>
        </p:nvSpPr>
        <p:spPr/>
        <p:txBody>
          <a:bodyPr/>
          <a:lstStyle/>
          <a:p>
            <a:r>
              <a:rPr lang="en-US" dirty="0"/>
              <a:t>10/19/2023</a:t>
            </a:r>
          </a:p>
        </p:txBody>
      </p:sp>
      <p:sp>
        <p:nvSpPr>
          <p:cNvPr id="7" name="Slide Number Placeholder 6">
            <a:extLst>
              <a:ext uri="{FF2B5EF4-FFF2-40B4-BE49-F238E27FC236}">
                <a16:creationId xmlns:a16="http://schemas.microsoft.com/office/drawing/2014/main" id="{04FEAA05-924B-5C87-928A-B25264E3F0A7}"/>
              </a:ext>
            </a:extLst>
          </p:cNvPr>
          <p:cNvSpPr>
            <a:spLocks noGrp="1"/>
          </p:cNvSpPr>
          <p:nvPr>
            <p:ph type="sldNum" sz="quarter" idx="12"/>
          </p:nvPr>
        </p:nvSpPr>
        <p:spPr/>
        <p:txBody>
          <a:bodyPr/>
          <a:lstStyle/>
          <a:p>
            <a:fld id="{B5CEABB6-07DC-46E8-9B57-56EC44A396E5}" type="slidenum">
              <a:rPr lang="en-US" smtClean="0"/>
              <a:t>43</a:t>
            </a:fld>
            <a:endParaRPr lang="en-US" dirty="0"/>
          </a:p>
        </p:txBody>
      </p:sp>
    </p:spTree>
    <p:extLst>
      <p:ext uri="{BB962C8B-B14F-4D97-AF65-F5344CB8AC3E}">
        <p14:creationId xmlns:p14="http://schemas.microsoft.com/office/powerpoint/2010/main" val="407730686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BDCAA-057F-F6D8-860D-72AA1D2E522E}"/>
              </a:ext>
            </a:extLst>
          </p:cNvPr>
          <p:cNvSpPr>
            <a:spLocks noGrp="1"/>
          </p:cNvSpPr>
          <p:nvPr>
            <p:ph type="title"/>
          </p:nvPr>
        </p:nvSpPr>
        <p:spPr>
          <a:xfrm>
            <a:off x="0" y="365125"/>
            <a:ext cx="12192000" cy="773665"/>
          </a:xfrm>
        </p:spPr>
        <p:txBody>
          <a:bodyPr/>
          <a:lstStyle/>
          <a:p>
            <a:r>
              <a:rPr lang="en-US" dirty="0"/>
              <a:t>OUTREACH</a:t>
            </a:r>
          </a:p>
        </p:txBody>
      </p:sp>
      <p:sp>
        <p:nvSpPr>
          <p:cNvPr id="4" name="Slide Number Placeholder 3">
            <a:extLst>
              <a:ext uri="{FF2B5EF4-FFF2-40B4-BE49-F238E27FC236}">
                <a16:creationId xmlns:a16="http://schemas.microsoft.com/office/drawing/2014/main" id="{94E87099-1507-6E55-D33F-B5BF56D9AF65}"/>
              </a:ext>
            </a:extLst>
          </p:cNvPr>
          <p:cNvSpPr>
            <a:spLocks noGrp="1"/>
          </p:cNvSpPr>
          <p:nvPr>
            <p:ph type="sldNum" sz="quarter" idx="11"/>
          </p:nvPr>
        </p:nvSpPr>
        <p:spPr/>
        <p:txBody>
          <a:bodyPr/>
          <a:lstStyle/>
          <a:p>
            <a:fld id="{19B51A1E-902D-48AF-9020-955120F399B6}" type="slidenum">
              <a:rPr lang="en-ZA" smtClean="0"/>
              <a:pPr/>
              <a:t>44</a:t>
            </a:fld>
            <a:endParaRPr lang="en-ZA" dirty="0"/>
          </a:p>
        </p:txBody>
      </p:sp>
      <p:sp>
        <p:nvSpPr>
          <p:cNvPr id="6" name="Text Placeholder 5">
            <a:extLst>
              <a:ext uri="{FF2B5EF4-FFF2-40B4-BE49-F238E27FC236}">
                <a16:creationId xmlns:a16="http://schemas.microsoft.com/office/drawing/2014/main" id="{6B8B8173-0ECE-8F3F-A764-79AFC09BE91A}"/>
              </a:ext>
            </a:extLst>
          </p:cNvPr>
          <p:cNvSpPr>
            <a:spLocks noGrp="1"/>
          </p:cNvSpPr>
          <p:nvPr>
            <p:ph type="body" sz="quarter" idx="4294967295"/>
          </p:nvPr>
        </p:nvSpPr>
        <p:spPr>
          <a:xfrm>
            <a:off x="5843038" y="2651752"/>
            <a:ext cx="1297979" cy="481991"/>
          </a:xfrm>
        </p:spPr>
        <p:txBody>
          <a:bodyPr>
            <a:normAutofit/>
          </a:bodyPr>
          <a:lstStyle/>
          <a:p>
            <a:pPr marL="0" indent="0">
              <a:buNone/>
            </a:pPr>
            <a:r>
              <a:rPr lang="en-US" sz="1400" b="1" dirty="0"/>
              <a:t>Resource and Health Fairs</a:t>
            </a:r>
          </a:p>
        </p:txBody>
      </p:sp>
      <p:sp>
        <p:nvSpPr>
          <p:cNvPr id="7" name="Text Placeholder 6">
            <a:extLst>
              <a:ext uri="{FF2B5EF4-FFF2-40B4-BE49-F238E27FC236}">
                <a16:creationId xmlns:a16="http://schemas.microsoft.com/office/drawing/2014/main" id="{982CD23E-AF61-6470-0FAB-616E344477D3}"/>
              </a:ext>
            </a:extLst>
          </p:cNvPr>
          <p:cNvSpPr>
            <a:spLocks noGrp="1"/>
          </p:cNvSpPr>
          <p:nvPr>
            <p:ph type="body" sz="quarter" idx="4294967295"/>
          </p:nvPr>
        </p:nvSpPr>
        <p:spPr>
          <a:xfrm>
            <a:off x="9522562" y="2651752"/>
            <a:ext cx="1297979" cy="561325"/>
          </a:xfrm>
        </p:spPr>
        <p:txBody>
          <a:bodyPr>
            <a:normAutofit/>
          </a:bodyPr>
          <a:lstStyle/>
          <a:p>
            <a:pPr marL="0" indent="0">
              <a:buNone/>
            </a:pPr>
            <a:r>
              <a:rPr lang="en-US" sz="1400" b="1" dirty="0"/>
              <a:t>Ideas and Suggestions</a:t>
            </a:r>
          </a:p>
        </p:txBody>
      </p:sp>
      <p:sp>
        <p:nvSpPr>
          <p:cNvPr id="8" name="Text Placeholder 7">
            <a:extLst>
              <a:ext uri="{FF2B5EF4-FFF2-40B4-BE49-F238E27FC236}">
                <a16:creationId xmlns:a16="http://schemas.microsoft.com/office/drawing/2014/main" id="{41C01114-3872-F4DE-1DEC-078EFEBF9BFB}"/>
              </a:ext>
            </a:extLst>
          </p:cNvPr>
          <p:cNvSpPr>
            <a:spLocks noGrp="1"/>
          </p:cNvSpPr>
          <p:nvPr>
            <p:ph type="body" sz="quarter" idx="12"/>
          </p:nvPr>
        </p:nvSpPr>
        <p:spPr>
          <a:xfrm>
            <a:off x="5289060" y="3392578"/>
            <a:ext cx="2743200" cy="1941936"/>
          </a:xfrm>
        </p:spPr>
        <p:txBody>
          <a:bodyPr>
            <a:noAutofit/>
          </a:bodyPr>
          <a:lstStyle/>
          <a:p>
            <a:pPr marL="285750" indent="-285750" algn="l">
              <a:buFont typeface="Arial" panose="020B0604020202020204" pitchFamily="34" charset="0"/>
              <a:buChar char="•"/>
            </a:pPr>
            <a:r>
              <a:rPr lang="en-US" dirty="0"/>
              <a:t>Including more and varied service providers.</a:t>
            </a:r>
          </a:p>
          <a:p>
            <a:pPr marL="285750" indent="-285750" algn="l">
              <a:buFont typeface="Arial" panose="020B0604020202020204" pitchFamily="34" charset="0"/>
              <a:buChar char="•"/>
            </a:pPr>
            <a:r>
              <a:rPr lang="en-US" dirty="0"/>
              <a:t>If your organization holds or has space for resource fairs, please connect with us at the Master Plan table.</a:t>
            </a:r>
          </a:p>
        </p:txBody>
      </p:sp>
      <p:sp>
        <p:nvSpPr>
          <p:cNvPr id="10" name="Text Placeholder 9">
            <a:extLst>
              <a:ext uri="{FF2B5EF4-FFF2-40B4-BE49-F238E27FC236}">
                <a16:creationId xmlns:a16="http://schemas.microsoft.com/office/drawing/2014/main" id="{B2E1242C-3020-9C8C-111C-4782488B35C7}"/>
              </a:ext>
            </a:extLst>
          </p:cNvPr>
          <p:cNvSpPr>
            <a:spLocks noGrp="1"/>
          </p:cNvSpPr>
          <p:nvPr>
            <p:ph type="body" sz="quarter" idx="35"/>
          </p:nvPr>
        </p:nvSpPr>
        <p:spPr>
          <a:xfrm>
            <a:off x="378464" y="3392578"/>
            <a:ext cx="4040169" cy="3146334"/>
          </a:xfrm>
        </p:spPr>
        <p:txBody>
          <a:bodyPr/>
          <a:lstStyle/>
          <a:p>
            <a:pPr marL="285750" indent="-285750" algn="l">
              <a:buFont typeface="Arial" panose="020B0604020202020204" pitchFamily="34" charset="0"/>
              <a:buChar char="•"/>
            </a:pPr>
            <a:r>
              <a:rPr lang="en-US" dirty="0"/>
              <a:t>First Meeting Oct 3</a:t>
            </a:r>
            <a:r>
              <a:rPr lang="en-US" baseline="30000" dirty="0"/>
              <a:t>rd (monthly meetings)</a:t>
            </a:r>
            <a:endParaRPr lang="en-US" dirty="0"/>
          </a:p>
          <a:p>
            <a:pPr marL="285750" indent="-285750" algn="l">
              <a:buFont typeface="Arial" panose="020B0604020202020204" pitchFamily="34" charset="0"/>
              <a:buChar char="•"/>
            </a:pPr>
            <a:r>
              <a:rPr lang="en-US" dirty="0"/>
              <a:t>Inviting other organizations to join.</a:t>
            </a:r>
          </a:p>
          <a:p>
            <a:pPr marL="285750" indent="-285750" algn="l">
              <a:buFont typeface="Arial" panose="020B0604020202020204" pitchFamily="34" charset="0"/>
              <a:buChar char="•"/>
            </a:pPr>
            <a:r>
              <a:rPr lang="en-US" dirty="0"/>
              <a:t>Working towards a coordinated care effort.</a:t>
            </a:r>
          </a:p>
          <a:p>
            <a:pPr marL="285750" indent="-285750" algn="l">
              <a:buFont typeface="Arial" panose="020B0604020202020204" pitchFamily="34" charset="0"/>
              <a:buChar char="•"/>
            </a:pPr>
            <a:r>
              <a:rPr lang="en-US" dirty="0"/>
              <a:t>Sharing of ideas, goals, resources.</a:t>
            </a:r>
          </a:p>
          <a:p>
            <a:pPr marL="285750" indent="-285750" algn="l">
              <a:buFont typeface="Arial" panose="020B0604020202020204" pitchFamily="34" charset="0"/>
              <a:buChar char="•"/>
            </a:pPr>
            <a:r>
              <a:rPr lang="en-US" dirty="0"/>
              <a:t>Please visit the Master Plan table if your organization would like to join.</a:t>
            </a:r>
          </a:p>
        </p:txBody>
      </p:sp>
      <p:sp>
        <p:nvSpPr>
          <p:cNvPr id="11" name="Date Placeholder 10">
            <a:extLst>
              <a:ext uri="{FF2B5EF4-FFF2-40B4-BE49-F238E27FC236}">
                <a16:creationId xmlns:a16="http://schemas.microsoft.com/office/drawing/2014/main" id="{93870D59-5F74-8F07-F2B0-EC4B3FFB0908}"/>
              </a:ext>
            </a:extLst>
          </p:cNvPr>
          <p:cNvSpPr>
            <a:spLocks noGrp="1"/>
          </p:cNvSpPr>
          <p:nvPr>
            <p:ph type="dt" sz="half" idx="38"/>
          </p:nvPr>
        </p:nvSpPr>
        <p:spPr/>
        <p:txBody>
          <a:bodyPr/>
          <a:lstStyle/>
          <a:p>
            <a:r>
              <a:rPr lang="en-US" dirty="0"/>
              <a:t>10/19/2023</a:t>
            </a:r>
          </a:p>
        </p:txBody>
      </p:sp>
      <p:pic>
        <p:nvPicPr>
          <p:cNvPr id="13" name="Content Placeholder 83" descr="Architecture outline">
            <a:extLst>
              <a:ext uri="{FF2B5EF4-FFF2-40B4-BE49-F238E27FC236}">
                <a16:creationId xmlns:a16="http://schemas.microsoft.com/office/drawing/2014/main" id="{3FF9D01B-1D15-6ED2-98E1-032174146E46}"/>
              </a:ext>
            </a:extLst>
          </p:cNvPr>
          <p:cNvPicPr>
            <a:picLocks noGrp="1" noChangeAspect="1"/>
          </p:cNvPicPr>
          <p:nvPr>
            <p:ph sz="quarter" idx="17"/>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518776" y="2137841"/>
            <a:ext cx="914400" cy="914400"/>
          </a:xfrm>
        </p:spPr>
      </p:pic>
      <p:pic>
        <p:nvPicPr>
          <p:cNvPr id="15" name="Graphic 14" descr="Meeting with solid fill">
            <a:extLst>
              <a:ext uri="{FF2B5EF4-FFF2-40B4-BE49-F238E27FC236}">
                <a16:creationId xmlns:a16="http://schemas.microsoft.com/office/drawing/2014/main" id="{A4EAD35A-9757-F07F-9DDC-1E83EC46C8F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933822" y="1761229"/>
            <a:ext cx="914400" cy="914400"/>
          </a:xfrm>
          <a:prstGeom prst="rect">
            <a:avLst/>
          </a:prstGeom>
        </p:spPr>
      </p:pic>
      <p:sp>
        <p:nvSpPr>
          <p:cNvPr id="17" name="Text Placeholder 16">
            <a:extLst>
              <a:ext uri="{FF2B5EF4-FFF2-40B4-BE49-F238E27FC236}">
                <a16:creationId xmlns:a16="http://schemas.microsoft.com/office/drawing/2014/main" id="{CC111D2A-38F0-7DCD-2802-F3BC14E7ECAC}"/>
              </a:ext>
            </a:extLst>
          </p:cNvPr>
          <p:cNvSpPr>
            <a:spLocks noGrp="1"/>
          </p:cNvSpPr>
          <p:nvPr>
            <p:ph type="body" sz="quarter" idx="13"/>
          </p:nvPr>
        </p:nvSpPr>
        <p:spPr>
          <a:xfrm>
            <a:off x="8689976" y="3392578"/>
            <a:ext cx="2743200" cy="1600200"/>
          </a:xfrm>
        </p:spPr>
        <p:txBody>
          <a:bodyPr/>
          <a:lstStyle/>
          <a:p>
            <a:r>
              <a:rPr lang="en-US" dirty="0"/>
              <a:t>Please provide feedback and comments for our planning purposes at the Master Plan table.</a:t>
            </a:r>
          </a:p>
        </p:txBody>
      </p:sp>
      <p:sp>
        <p:nvSpPr>
          <p:cNvPr id="3" name="TextBox 2">
            <a:extLst>
              <a:ext uri="{FF2B5EF4-FFF2-40B4-BE49-F238E27FC236}">
                <a16:creationId xmlns:a16="http://schemas.microsoft.com/office/drawing/2014/main" id="{A84BED63-9146-F50F-63F8-A017EF405C49}"/>
              </a:ext>
            </a:extLst>
          </p:cNvPr>
          <p:cNvSpPr txBox="1"/>
          <p:nvPr/>
        </p:nvSpPr>
        <p:spPr>
          <a:xfrm>
            <a:off x="-1" y="1138790"/>
            <a:ext cx="12191999" cy="369332"/>
          </a:xfrm>
          <a:prstGeom prst="rect">
            <a:avLst/>
          </a:prstGeom>
          <a:noFill/>
        </p:spPr>
        <p:txBody>
          <a:bodyPr wrap="square" rtlCol="0">
            <a:spAutoFit/>
          </a:bodyPr>
          <a:lstStyle/>
          <a:p>
            <a:pPr algn="ctr"/>
            <a:r>
              <a:rPr lang="en-US" b="1" dirty="0"/>
              <a:t>Today’s Action Items</a:t>
            </a:r>
          </a:p>
        </p:txBody>
      </p:sp>
      <p:pic>
        <p:nvPicPr>
          <p:cNvPr id="16" name="Graphic 15" descr="Viral outline">
            <a:extLst>
              <a:ext uri="{FF2B5EF4-FFF2-40B4-BE49-F238E27FC236}">
                <a16:creationId xmlns:a16="http://schemas.microsoft.com/office/drawing/2014/main" id="{D904A41A-3A20-B99A-C1DA-2056013CB0E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034827" y="1690688"/>
            <a:ext cx="914400" cy="914400"/>
          </a:xfrm>
          <a:prstGeom prst="rect">
            <a:avLst/>
          </a:prstGeom>
        </p:spPr>
      </p:pic>
      <p:pic>
        <p:nvPicPr>
          <p:cNvPr id="19" name="Graphic 18" descr="Group brainstorm outline">
            <a:extLst>
              <a:ext uri="{FF2B5EF4-FFF2-40B4-BE49-F238E27FC236}">
                <a16:creationId xmlns:a16="http://schemas.microsoft.com/office/drawing/2014/main" id="{54B4BBAD-0F95-05F7-571A-25264E96EBC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597927" y="1690688"/>
            <a:ext cx="914400" cy="914400"/>
          </a:xfrm>
          <a:prstGeom prst="rect">
            <a:avLst/>
          </a:prstGeom>
        </p:spPr>
      </p:pic>
      <p:sp>
        <p:nvSpPr>
          <p:cNvPr id="20" name="TextBox 19">
            <a:extLst>
              <a:ext uri="{FF2B5EF4-FFF2-40B4-BE49-F238E27FC236}">
                <a16:creationId xmlns:a16="http://schemas.microsoft.com/office/drawing/2014/main" id="{C26470B5-F3E9-9A09-8A27-DB902B33CDA0}"/>
              </a:ext>
            </a:extLst>
          </p:cNvPr>
          <p:cNvSpPr txBox="1"/>
          <p:nvPr/>
        </p:nvSpPr>
        <p:spPr>
          <a:xfrm>
            <a:off x="1698486" y="2651752"/>
            <a:ext cx="1400127" cy="646331"/>
          </a:xfrm>
          <a:prstGeom prst="rect">
            <a:avLst/>
          </a:prstGeom>
          <a:noFill/>
        </p:spPr>
        <p:txBody>
          <a:bodyPr wrap="none" rtlCol="0">
            <a:spAutoFit/>
          </a:bodyPr>
          <a:lstStyle/>
          <a:p>
            <a:r>
              <a:rPr lang="en-US" b="1" dirty="0"/>
              <a:t>Roundtable</a:t>
            </a:r>
          </a:p>
          <a:p>
            <a:endParaRPr lang="en-US" dirty="0"/>
          </a:p>
        </p:txBody>
      </p:sp>
    </p:spTree>
    <p:extLst>
      <p:ext uri="{BB962C8B-B14F-4D97-AF65-F5344CB8AC3E}">
        <p14:creationId xmlns:p14="http://schemas.microsoft.com/office/powerpoint/2010/main" val="350170001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057CFB-36F2-A545-4958-F4B511B41185}"/>
              </a:ext>
            </a:extLst>
          </p:cNvPr>
          <p:cNvSpPr>
            <a:spLocks noGrp="1"/>
          </p:cNvSpPr>
          <p:nvPr>
            <p:ph type="ctrTitle"/>
          </p:nvPr>
        </p:nvSpPr>
        <p:spPr>
          <a:xfrm>
            <a:off x="6331498" y="1306629"/>
            <a:ext cx="4379976" cy="1547583"/>
          </a:xfrm>
        </p:spPr>
        <p:txBody>
          <a:bodyPr/>
          <a:lstStyle/>
          <a:p>
            <a:r>
              <a:rPr lang="en-US" dirty="0"/>
              <a:t>Closing remarks</a:t>
            </a:r>
          </a:p>
        </p:txBody>
      </p:sp>
      <p:sp>
        <p:nvSpPr>
          <p:cNvPr id="3" name="Subtitle 2">
            <a:extLst>
              <a:ext uri="{FF2B5EF4-FFF2-40B4-BE49-F238E27FC236}">
                <a16:creationId xmlns:a16="http://schemas.microsoft.com/office/drawing/2014/main" id="{E1C064C9-1E59-E805-7FE6-2F5131F7D10E}"/>
              </a:ext>
            </a:extLst>
          </p:cNvPr>
          <p:cNvSpPr>
            <a:spLocks noGrp="1"/>
          </p:cNvSpPr>
          <p:nvPr>
            <p:ph type="subTitle" idx="1"/>
          </p:nvPr>
        </p:nvSpPr>
        <p:spPr>
          <a:xfrm>
            <a:off x="6437376" y="2937871"/>
            <a:ext cx="4379976" cy="1797758"/>
          </a:xfrm>
        </p:spPr>
        <p:txBody>
          <a:bodyPr>
            <a:normAutofit fontScale="85000" lnSpcReduction="20000"/>
          </a:bodyPr>
          <a:lstStyle/>
          <a:p>
            <a:pPr>
              <a:lnSpc>
                <a:spcPct val="120000"/>
              </a:lnSpc>
              <a:spcBef>
                <a:spcPts val="0"/>
              </a:spcBef>
            </a:pPr>
            <a:r>
              <a:rPr lang="en-US" sz="1800" b="1" dirty="0"/>
              <a:t>Dayna Wild</a:t>
            </a:r>
          </a:p>
          <a:p>
            <a:pPr>
              <a:lnSpc>
                <a:spcPct val="120000"/>
              </a:lnSpc>
              <a:spcBef>
                <a:spcPts val="0"/>
              </a:spcBef>
            </a:pPr>
            <a:r>
              <a:rPr lang="en-US" sz="1800" b="1" dirty="0"/>
              <a:t>Division Manager, K/T AAA Director</a:t>
            </a:r>
          </a:p>
          <a:p>
            <a:pPr>
              <a:lnSpc>
                <a:spcPct val="120000"/>
              </a:lnSpc>
              <a:spcBef>
                <a:spcPts val="0"/>
              </a:spcBef>
            </a:pPr>
            <a:r>
              <a:rPr lang="en-US" sz="1800" b="1" dirty="0"/>
              <a:t>Tulare County Health and Human Services Agency</a:t>
            </a:r>
          </a:p>
          <a:p>
            <a:pPr>
              <a:lnSpc>
                <a:spcPct val="120000"/>
              </a:lnSpc>
              <a:spcBef>
                <a:spcPts val="0"/>
              </a:spcBef>
            </a:pPr>
            <a:endParaRPr lang="en-US" b="1" dirty="0"/>
          </a:p>
          <a:p>
            <a:pPr>
              <a:lnSpc>
                <a:spcPct val="120000"/>
              </a:lnSpc>
              <a:spcBef>
                <a:spcPts val="0"/>
              </a:spcBef>
            </a:pPr>
            <a:r>
              <a:rPr lang="en-US" b="1" i="0" dirty="0">
                <a:effectLst/>
              </a:rPr>
              <a:t>Jason Kemp Van </a:t>
            </a:r>
            <a:r>
              <a:rPr lang="en-US" b="1" i="0" dirty="0" err="1">
                <a:effectLst/>
              </a:rPr>
              <a:t>Ee</a:t>
            </a:r>
            <a:r>
              <a:rPr lang="en-US" b="1" i="0" dirty="0">
                <a:effectLst/>
              </a:rPr>
              <a:t>, </a:t>
            </a:r>
            <a:r>
              <a:rPr lang="en-US" sz="1800" b="1" dirty="0"/>
              <a:t>Social Services Program Manager Kings County Human Services Agency</a:t>
            </a:r>
          </a:p>
          <a:p>
            <a:pPr>
              <a:lnSpc>
                <a:spcPct val="120000"/>
              </a:lnSpc>
              <a:spcBef>
                <a:spcPts val="0"/>
              </a:spcBef>
            </a:pPr>
            <a:endParaRPr lang="en-US" sz="1800" b="1" dirty="0"/>
          </a:p>
          <a:p>
            <a:endParaRPr lang="en-US" dirty="0"/>
          </a:p>
        </p:txBody>
      </p:sp>
    </p:spTree>
    <p:extLst>
      <p:ext uri="{BB962C8B-B14F-4D97-AF65-F5344CB8AC3E}">
        <p14:creationId xmlns:p14="http://schemas.microsoft.com/office/powerpoint/2010/main" val="264883580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 name="Title 953">
            <a:extLst>
              <a:ext uri="{FF2B5EF4-FFF2-40B4-BE49-F238E27FC236}">
                <a16:creationId xmlns:a16="http://schemas.microsoft.com/office/drawing/2014/main" id="{7E55856D-8731-4D07-B99E-5270A3B01DBC}"/>
              </a:ext>
            </a:extLst>
          </p:cNvPr>
          <p:cNvSpPr>
            <a:spLocks noGrp="1"/>
          </p:cNvSpPr>
          <p:nvPr>
            <p:ph type="title"/>
          </p:nvPr>
        </p:nvSpPr>
        <p:spPr>
          <a:xfrm>
            <a:off x="1570874" y="704088"/>
            <a:ext cx="9050253" cy="640080"/>
          </a:xfrm>
        </p:spPr>
        <p:txBody>
          <a:bodyPr/>
          <a:lstStyle/>
          <a:p>
            <a:r>
              <a:rPr lang="en-US" dirty="0"/>
              <a:t>GROWTH STRATEGY</a:t>
            </a:r>
          </a:p>
        </p:txBody>
      </p:sp>
      <p:sp>
        <p:nvSpPr>
          <p:cNvPr id="15" name="Text Placeholder 14">
            <a:extLst>
              <a:ext uri="{FF2B5EF4-FFF2-40B4-BE49-F238E27FC236}">
                <a16:creationId xmlns:a16="http://schemas.microsoft.com/office/drawing/2014/main" id="{8F4ED644-C47C-456A-96A0-2E9A58005925}"/>
              </a:ext>
            </a:extLst>
          </p:cNvPr>
          <p:cNvSpPr>
            <a:spLocks noGrp="1"/>
          </p:cNvSpPr>
          <p:nvPr>
            <p:ph type="body" sz="quarter" idx="14"/>
          </p:nvPr>
        </p:nvSpPr>
        <p:spPr>
          <a:xfrm>
            <a:off x="1572768" y="1389888"/>
            <a:ext cx="9052560" cy="395859"/>
          </a:xfrm>
        </p:spPr>
        <p:txBody>
          <a:bodyPr/>
          <a:lstStyle/>
          <a:p>
            <a:r>
              <a:rPr lang="en-ZA" dirty="0"/>
              <a:t>Future Tasks</a:t>
            </a:r>
          </a:p>
        </p:txBody>
      </p:sp>
      <p:sp>
        <p:nvSpPr>
          <p:cNvPr id="3" name="Content Placeholder 2">
            <a:extLst>
              <a:ext uri="{FF2B5EF4-FFF2-40B4-BE49-F238E27FC236}">
                <a16:creationId xmlns:a16="http://schemas.microsoft.com/office/drawing/2014/main" id="{9B1DDDEF-20C4-4F65-BAC9-0A763DF7E02B}"/>
              </a:ext>
            </a:extLst>
          </p:cNvPr>
          <p:cNvSpPr>
            <a:spLocks noGrp="1"/>
          </p:cNvSpPr>
          <p:nvPr>
            <p:ph type="body" sz="quarter" idx="13"/>
          </p:nvPr>
        </p:nvSpPr>
        <p:spPr>
          <a:xfrm>
            <a:off x="4724400" y="2620631"/>
            <a:ext cx="2743200" cy="1463040"/>
          </a:xfrm>
        </p:spPr>
        <p:txBody>
          <a:bodyPr vert="horz" lIns="91440" tIns="45720" rIns="91440" bIns="45720" rtlCol="0" anchor="t">
            <a:normAutofit/>
          </a:bodyPr>
          <a:lstStyle/>
          <a:p>
            <a:r>
              <a:rPr lang="en-US" dirty="0"/>
              <a:t>Roll out Master Plan on Aging draft to local organizations and county governance to help establish the Master Plan on Aging.</a:t>
            </a:r>
          </a:p>
          <a:p>
            <a:endParaRPr lang="en-US" dirty="0"/>
          </a:p>
        </p:txBody>
      </p:sp>
      <p:sp>
        <p:nvSpPr>
          <p:cNvPr id="22" name="Text Placeholder 21">
            <a:extLst>
              <a:ext uri="{FF2B5EF4-FFF2-40B4-BE49-F238E27FC236}">
                <a16:creationId xmlns:a16="http://schemas.microsoft.com/office/drawing/2014/main" id="{9A2AC06B-E1EB-4973-A6DF-05697A7396D0}"/>
              </a:ext>
            </a:extLst>
          </p:cNvPr>
          <p:cNvSpPr>
            <a:spLocks noGrp="1"/>
          </p:cNvSpPr>
          <p:nvPr>
            <p:ph type="body" sz="quarter" idx="16"/>
          </p:nvPr>
        </p:nvSpPr>
        <p:spPr>
          <a:xfrm>
            <a:off x="838200" y="2620631"/>
            <a:ext cx="2743200" cy="1229627"/>
          </a:xfrm>
        </p:spPr>
        <p:txBody>
          <a:bodyPr/>
          <a:lstStyle/>
          <a:p>
            <a:r>
              <a:rPr lang="en-US" dirty="0"/>
              <a:t>Release information from this event to the general public and monitor suggestions and responses.</a:t>
            </a:r>
          </a:p>
          <a:p>
            <a:endParaRPr lang="en-US" dirty="0"/>
          </a:p>
        </p:txBody>
      </p:sp>
      <p:sp>
        <p:nvSpPr>
          <p:cNvPr id="24" name="Text Placeholder 23">
            <a:extLst>
              <a:ext uri="{FF2B5EF4-FFF2-40B4-BE49-F238E27FC236}">
                <a16:creationId xmlns:a16="http://schemas.microsoft.com/office/drawing/2014/main" id="{0CF96B73-21DC-408C-8CD4-70E4B94A4616}"/>
              </a:ext>
            </a:extLst>
          </p:cNvPr>
          <p:cNvSpPr>
            <a:spLocks noGrp="1"/>
          </p:cNvSpPr>
          <p:nvPr>
            <p:ph type="body" sz="quarter" idx="18"/>
          </p:nvPr>
        </p:nvSpPr>
        <p:spPr>
          <a:xfrm>
            <a:off x="8610600" y="2620631"/>
            <a:ext cx="2743200" cy="1463040"/>
          </a:xfrm>
        </p:spPr>
        <p:txBody>
          <a:bodyPr>
            <a:normAutofit/>
          </a:bodyPr>
          <a:lstStyle/>
          <a:p>
            <a:r>
              <a:rPr lang="en-US" dirty="0"/>
              <a:t>Continue to gather feedback and begin raising support towards implementation strategies.</a:t>
            </a:r>
          </a:p>
        </p:txBody>
      </p:sp>
      <p:sp>
        <p:nvSpPr>
          <p:cNvPr id="6" name="Date Placeholder 5">
            <a:extLst>
              <a:ext uri="{FF2B5EF4-FFF2-40B4-BE49-F238E27FC236}">
                <a16:creationId xmlns:a16="http://schemas.microsoft.com/office/drawing/2014/main" id="{F2AE54BF-2581-4D14-A1E9-891366223026}"/>
              </a:ext>
            </a:extLst>
          </p:cNvPr>
          <p:cNvSpPr>
            <a:spLocks noGrp="1"/>
          </p:cNvSpPr>
          <p:nvPr>
            <p:ph type="dt" sz="half" idx="10"/>
          </p:nvPr>
        </p:nvSpPr>
        <p:spPr>
          <a:xfrm>
            <a:off x="838200" y="6356350"/>
            <a:ext cx="2743200" cy="365125"/>
          </a:xfrm>
        </p:spPr>
        <p:txBody>
          <a:bodyPr/>
          <a:lstStyle/>
          <a:p>
            <a:r>
              <a:rPr lang="en-US" dirty="0"/>
              <a:t>10/19/2023</a:t>
            </a:r>
          </a:p>
        </p:txBody>
      </p:sp>
      <p:sp>
        <p:nvSpPr>
          <p:cNvPr id="72" name="Slide Number Placeholder 71">
            <a:extLst>
              <a:ext uri="{FF2B5EF4-FFF2-40B4-BE49-F238E27FC236}">
                <a16:creationId xmlns:a16="http://schemas.microsoft.com/office/drawing/2014/main" id="{2AB505C4-815E-4F7D-B0E9-365B0D06C000}"/>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46</a:t>
            </a:fld>
            <a:endParaRPr lang="en-US" dirty="0"/>
          </a:p>
        </p:txBody>
      </p:sp>
    </p:spTree>
    <p:extLst>
      <p:ext uri="{BB962C8B-B14F-4D97-AF65-F5344CB8AC3E}">
        <p14:creationId xmlns:p14="http://schemas.microsoft.com/office/powerpoint/2010/main" val="426704980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FFA191-5CCC-43CB-BD83-4F80ED362608}"/>
              </a:ext>
            </a:extLst>
          </p:cNvPr>
          <p:cNvSpPr>
            <a:spLocks noGrp="1"/>
          </p:cNvSpPr>
          <p:nvPr>
            <p:ph type="title"/>
          </p:nvPr>
        </p:nvSpPr>
        <p:spPr>
          <a:xfrm>
            <a:off x="6117864" y="1289304"/>
            <a:ext cx="5486400" cy="1325563"/>
          </a:xfrm>
        </p:spPr>
        <p:txBody>
          <a:bodyPr/>
          <a:lstStyle/>
          <a:p>
            <a:r>
              <a:rPr lang="en-US" dirty="0"/>
              <a:t>SUMMARY</a:t>
            </a:r>
          </a:p>
        </p:txBody>
      </p:sp>
      <p:sp>
        <p:nvSpPr>
          <p:cNvPr id="4" name="Date Placeholder 3">
            <a:extLst>
              <a:ext uri="{FF2B5EF4-FFF2-40B4-BE49-F238E27FC236}">
                <a16:creationId xmlns:a16="http://schemas.microsoft.com/office/drawing/2014/main" id="{31B56365-A39B-4311-A4B2-9532A148078E}"/>
              </a:ext>
            </a:extLst>
          </p:cNvPr>
          <p:cNvSpPr>
            <a:spLocks noGrp="1"/>
          </p:cNvSpPr>
          <p:nvPr>
            <p:ph type="dt" sz="half" idx="10"/>
          </p:nvPr>
        </p:nvSpPr>
        <p:spPr>
          <a:xfrm>
            <a:off x="838200" y="6356350"/>
            <a:ext cx="2743200" cy="365125"/>
          </a:xfrm>
        </p:spPr>
        <p:txBody>
          <a:bodyPr/>
          <a:lstStyle/>
          <a:p>
            <a:r>
              <a:rPr lang="en-US" dirty="0"/>
              <a:t>10/19/2023</a:t>
            </a:r>
          </a:p>
        </p:txBody>
      </p:sp>
      <p:sp>
        <p:nvSpPr>
          <p:cNvPr id="26" name="Slide Number Placeholder 25">
            <a:extLst>
              <a:ext uri="{FF2B5EF4-FFF2-40B4-BE49-F238E27FC236}">
                <a16:creationId xmlns:a16="http://schemas.microsoft.com/office/drawing/2014/main" id="{D5B91C7E-39EC-4D18-BBDA-F8911C724E07}"/>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47</a:t>
            </a:fld>
            <a:endParaRPr lang="en-US" dirty="0"/>
          </a:p>
        </p:txBody>
      </p:sp>
      <p:sp>
        <p:nvSpPr>
          <p:cNvPr id="3" name="Content Placeholder 2">
            <a:extLst>
              <a:ext uri="{FF2B5EF4-FFF2-40B4-BE49-F238E27FC236}">
                <a16:creationId xmlns:a16="http://schemas.microsoft.com/office/drawing/2014/main" id="{E14BBEAF-B516-45F4-9EF6-A9F65111580F}"/>
              </a:ext>
            </a:extLst>
          </p:cNvPr>
          <p:cNvSpPr>
            <a:spLocks noGrp="1"/>
          </p:cNvSpPr>
          <p:nvPr>
            <p:ph type="body" sz="quarter" idx="13"/>
          </p:nvPr>
        </p:nvSpPr>
        <p:spPr>
          <a:xfrm>
            <a:off x="6117336" y="2816351"/>
            <a:ext cx="4672584" cy="3382317"/>
          </a:xfrm>
        </p:spPr>
        <p:txBody>
          <a:bodyPr vert="horz" lIns="91440" tIns="45720" rIns="91440" bIns="45720" rtlCol="0" anchor="t">
            <a:normAutofit/>
          </a:bodyPr>
          <a:lstStyle/>
          <a:p>
            <a:r>
              <a:rPr lang="en-US" sz="1400" b="0" i="0" dirty="0">
                <a:solidFill>
                  <a:schemeClr val="tx1"/>
                </a:solidFill>
                <a:effectLst/>
              </a:rPr>
              <a:t>The purpose of </a:t>
            </a:r>
            <a:r>
              <a:rPr lang="en-US" sz="1400" dirty="0"/>
              <a:t>The Kings and Tulare Rural Master Plan on Aging Advisory Committee </a:t>
            </a:r>
            <a:r>
              <a:rPr lang="en-US" sz="1400" b="0" i="0" dirty="0">
                <a:solidFill>
                  <a:schemeClr val="tx1"/>
                </a:solidFill>
                <a:effectLst/>
              </a:rPr>
              <a:t>is to carefully consider the needs of rural elders and develop county specific recommendations, goals, and strategies based on the Master Plan on Aging. We are inviting feedback and comments as we are currently in the process of developing the first draft of the Kings/Tulare Counties Master Plan on Aging Report. We envision this will be an iterative process. Please visit our MPA table to provide feedback and comments.</a:t>
            </a:r>
            <a:endParaRPr lang="en-US" dirty="0"/>
          </a:p>
        </p:txBody>
      </p:sp>
    </p:spTree>
    <p:extLst>
      <p:ext uri="{BB962C8B-B14F-4D97-AF65-F5344CB8AC3E}">
        <p14:creationId xmlns:p14="http://schemas.microsoft.com/office/powerpoint/2010/main" val="92017393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838200" y="985652"/>
            <a:ext cx="5966361" cy="1325563"/>
          </a:xfrm>
        </p:spPr>
        <p:txBody>
          <a:bodyPr/>
          <a:lstStyle/>
          <a:p>
            <a:pPr algn="ctr"/>
            <a:r>
              <a:rPr lang="en-US" dirty="0"/>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045028" y="2382271"/>
            <a:ext cx="4928260" cy="2937874"/>
          </a:xfrm>
        </p:spPr>
        <p:txBody>
          <a:bodyPr>
            <a:normAutofit fontScale="92500"/>
          </a:bodyPr>
          <a:lstStyle/>
          <a:p>
            <a:r>
              <a:rPr lang="en-US" sz="2400" dirty="0">
                <a:latin typeface="+mj-lt"/>
              </a:rPr>
              <a:t>The Kings and Tulare Rural Master Plan on Aging Advisory Committee</a:t>
            </a:r>
          </a:p>
          <a:p>
            <a:endParaRPr lang="en-US" sz="2400" dirty="0"/>
          </a:p>
          <a:p>
            <a:r>
              <a:rPr lang="en-US" sz="2400" dirty="0"/>
              <a:t>Contact:</a:t>
            </a:r>
          </a:p>
          <a:p>
            <a:r>
              <a:rPr lang="en-US" sz="2400" dirty="0"/>
              <a:t>Helen Miltiades</a:t>
            </a:r>
          </a:p>
          <a:p>
            <a:r>
              <a:rPr lang="en-US" sz="2300" dirty="0"/>
              <a:t>(559) 676 - 6570</a:t>
            </a:r>
          </a:p>
          <a:p>
            <a:r>
              <a:rPr lang="en-US" sz="2300" dirty="0"/>
              <a:t>hmilt@agewellfresno.com</a:t>
            </a:r>
          </a:p>
        </p:txBody>
      </p:sp>
      <p:sp>
        <p:nvSpPr>
          <p:cNvPr id="4" name="Date Placeholder 3">
            <a:extLst>
              <a:ext uri="{FF2B5EF4-FFF2-40B4-BE49-F238E27FC236}">
                <a16:creationId xmlns:a16="http://schemas.microsoft.com/office/drawing/2014/main" id="{5E9C9CF3-789B-4F9F-8F03-9C35C87C63CD}"/>
              </a:ext>
            </a:extLst>
          </p:cNvPr>
          <p:cNvSpPr>
            <a:spLocks noGrp="1"/>
          </p:cNvSpPr>
          <p:nvPr>
            <p:ph type="dt" sz="half" idx="10"/>
          </p:nvPr>
        </p:nvSpPr>
        <p:spPr>
          <a:xfrm>
            <a:off x="838200" y="6356350"/>
            <a:ext cx="2743200" cy="365125"/>
          </a:xfrm>
        </p:spPr>
        <p:txBody>
          <a:bodyPr/>
          <a:lstStyle/>
          <a:p>
            <a:r>
              <a:rPr lang="en-US" dirty="0"/>
              <a:t>10/19/2023</a:t>
            </a:r>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48</a:t>
            </a:fld>
            <a:endParaRPr lang="en-US" dirty="0"/>
          </a:p>
        </p:txBody>
      </p:sp>
    </p:spTree>
    <p:extLst>
      <p:ext uri="{BB962C8B-B14F-4D97-AF65-F5344CB8AC3E}">
        <p14:creationId xmlns:p14="http://schemas.microsoft.com/office/powerpoint/2010/main" val="213567368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2652D5-79D1-472D-A29A-E1E6F1C209B2}"/>
              </a:ext>
            </a:extLst>
          </p:cNvPr>
          <p:cNvSpPr>
            <a:spLocks noGrp="1"/>
          </p:cNvSpPr>
          <p:nvPr>
            <p:ph type="title"/>
          </p:nvPr>
        </p:nvSpPr>
        <p:spPr>
          <a:xfrm>
            <a:off x="838200" y="365125"/>
            <a:ext cx="10515600" cy="1325563"/>
          </a:xfrm>
        </p:spPr>
        <p:txBody>
          <a:bodyPr/>
          <a:lstStyle/>
          <a:p>
            <a:r>
              <a:rPr lang="en-US" dirty="0"/>
              <a:t>THANK YOU TO</a:t>
            </a:r>
          </a:p>
        </p:txBody>
      </p:sp>
      <p:sp>
        <p:nvSpPr>
          <p:cNvPr id="22" name="Text Placeholder 21">
            <a:extLst>
              <a:ext uri="{FF2B5EF4-FFF2-40B4-BE49-F238E27FC236}">
                <a16:creationId xmlns:a16="http://schemas.microsoft.com/office/drawing/2014/main" id="{7B9A799C-8F27-4895-85E0-BD68E0239DAF}"/>
              </a:ext>
            </a:extLst>
          </p:cNvPr>
          <p:cNvSpPr>
            <a:spLocks noGrp="1"/>
          </p:cNvSpPr>
          <p:nvPr>
            <p:ph type="body" sz="quarter" idx="14"/>
          </p:nvPr>
        </p:nvSpPr>
        <p:spPr>
          <a:xfrm>
            <a:off x="914400" y="3886200"/>
            <a:ext cx="2057400" cy="548640"/>
          </a:xfrm>
        </p:spPr>
        <p:txBody>
          <a:bodyPr/>
          <a:lstStyle/>
          <a:p>
            <a:r>
              <a:rPr lang="en-US" dirty="0"/>
              <a:t>The SCAN Foundation</a:t>
            </a:r>
          </a:p>
        </p:txBody>
      </p:sp>
      <p:sp>
        <p:nvSpPr>
          <p:cNvPr id="25" name="Text Placeholder 24">
            <a:extLst>
              <a:ext uri="{FF2B5EF4-FFF2-40B4-BE49-F238E27FC236}">
                <a16:creationId xmlns:a16="http://schemas.microsoft.com/office/drawing/2014/main" id="{43F6CB49-6C64-4681-9E98-E3A2C31ADCCB}"/>
              </a:ext>
            </a:extLst>
          </p:cNvPr>
          <p:cNvSpPr>
            <a:spLocks noGrp="1"/>
          </p:cNvSpPr>
          <p:nvPr>
            <p:ph type="body" sz="quarter" idx="23"/>
          </p:nvPr>
        </p:nvSpPr>
        <p:spPr>
          <a:xfrm>
            <a:off x="3679825" y="2582862"/>
            <a:ext cx="2057400" cy="2606675"/>
          </a:xfrm>
        </p:spPr>
        <p:txBody>
          <a:bodyPr/>
          <a:lstStyle/>
          <a:p>
            <a:r>
              <a:rPr lang="en-US" dirty="0"/>
              <a:t>Pauline </a:t>
            </a:r>
            <a:r>
              <a:rPr lang="en-US" b="0" i="0" dirty="0" err="1">
                <a:effectLst/>
              </a:rPr>
              <a:t>Delange</a:t>
            </a:r>
            <a:r>
              <a:rPr lang="en-US" b="0" i="0" dirty="0">
                <a:effectLst/>
              </a:rPr>
              <a:t> Martinez, MA</a:t>
            </a:r>
          </a:p>
          <a:p>
            <a:r>
              <a:rPr lang="en-US" dirty="0"/>
              <a:t>Consultant, Advancing California’s Master Plan for Aging in Rural Areas</a:t>
            </a:r>
            <a:endParaRPr lang="en-US" b="0" i="0" dirty="0">
              <a:effectLst/>
            </a:endParaRPr>
          </a:p>
        </p:txBody>
      </p:sp>
      <p:graphicFrame>
        <p:nvGraphicFramePr>
          <p:cNvPr id="62" name="Content Placeholder 61" descr="pie chart&#10;">
            <a:extLst>
              <a:ext uri="{FF2B5EF4-FFF2-40B4-BE49-F238E27FC236}">
                <a16:creationId xmlns:a16="http://schemas.microsoft.com/office/drawing/2014/main" id="{D5C78755-D43A-44CA-8E4E-61E6F4E372B4}"/>
              </a:ext>
            </a:extLst>
          </p:cNvPr>
          <p:cNvGraphicFramePr>
            <a:graphicFrameLocks noGrp="1"/>
          </p:cNvGraphicFramePr>
          <p:nvPr>
            <p:ph sz="quarter" idx="31"/>
            <p:extLst>
              <p:ext uri="{D42A27DB-BD31-4B8C-83A1-F6EECF244321}">
                <p14:modId xmlns:p14="http://schemas.microsoft.com/office/powerpoint/2010/main" val="1600677978"/>
              </p:ext>
            </p:extLst>
          </p:nvPr>
        </p:nvGraphicFramePr>
        <p:xfrm>
          <a:off x="6559550" y="2005013"/>
          <a:ext cx="1828800" cy="1736725"/>
        </p:xfrm>
        <a:graphic>
          <a:graphicData uri="http://schemas.openxmlformats.org/drawingml/2006/chart">
            <c:chart xmlns:c="http://schemas.openxmlformats.org/drawingml/2006/chart" xmlns:r="http://schemas.openxmlformats.org/officeDocument/2006/relationships" r:id="rId3"/>
          </a:graphicData>
        </a:graphic>
      </p:graphicFrame>
      <p:sp>
        <p:nvSpPr>
          <p:cNvPr id="31" name="Text Placeholder 30">
            <a:extLst>
              <a:ext uri="{FF2B5EF4-FFF2-40B4-BE49-F238E27FC236}">
                <a16:creationId xmlns:a16="http://schemas.microsoft.com/office/drawing/2014/main" id="{99CE77AE-959F-4E62-926C-F8B6665E125A}"/>
              </a:ext>
            </a:extLst>
          </p:cNvPr>
          <p:cNvSpPr>
            <a:spLocks noGrp="1"/>
          </p:cNvSpPr>
          <p:nvPr>
            <p:ph type="body" sz="quarter" idx="29"/>
          </p:nvPr>
        </p:nvSpPr>
        <p:spPr>
          <a:xfrm>
            <a:off x="6445252" y="3886200"/>
            <a:ext cx="2057400" cy="548640"/>
          </a:xfrm>
        </p:spPr>
        <p:txBody>
          <a:bodyPr/>
          <a:lstStyle/>
          <a:p>
            <a:r>
              <a:rPr lang="en-US" dirty="0"/>
              <a:t>Dayna Wild</a:t>
            </a:r>
          </a:p>
          <a:p>
            <a:r>
              <a:rPr lang="en-US" sz="1800" dirty="0"/>
              <a:t>Tulare County Health and Human Services Agency</a:t>
            </a:r>
          </a:p>
          <a:p>
            <a:endParaRPr lang="en-US" dirty="0"/>
          </a:p>
        </p:txBody>
      </p:sp>
      <p:graphicFrame>
        <p:nvGraphicFramePr>
          <p:cNvPr id="65" name="Content Placeholder 64" descr="pie chart">
            <a:extLst>
              <a:ext uri="{FF2B5EF4-FFF2-40B4-BE49-F238E27FC236}">
                <a16:creationId xmlns:a16="http://schemas.microsoft.com/office/drawing/2014/main" id="{8298F879-C84E-4AF8-9DF9-90542A755128}"/>
              </a:ext>
            </a:extLst>
          </p:cNvPr>
          <p:cNvGraphicFramePr>
            <a:graphicFrameLocks noGrp="1"/>
          </p:cNvGraphicFramePr>
          <p:nvPr>
            <p:ph sz="quarter" idx="28"/>
            <p:extLst>
              <p:ext uri="{D42A27DB-BD31-4B8C-83A1-F6EECF244321}">
                <p14:modId xmlns:p14="http://schemas.microsoft.com/office/powerpoint/2010/main" val="561762816"/>
              </p:ext>
            </p:extLst>
          </p:nvPr>
        </p:nvGraphicFramePr>
        <p:xfrm>
          <a:off x="9324975" y="2005013"/>
          <a:ext cx="1828800" cy="1736725"/>
        </p:xfrm>
        <a:graphic>
          <a:graphicData uri="http://schemas.openxmlformats.org/drawingml/2006/chart">
            <c:chart xmlns:c="http://schemas.openxmlformats.org/drawingml/2006/chart" xmlns:r="http://schemas.openxmlformats.org/officeDocument/2006/relationships" r:id="rId4"/>
          </a:graphicData>
        </a:graphic>
      </p:graphicFrame>
      <p:sp>
        <p:nvSpPr>
          <p:cNvPr id="28" name="Text Placeholder 27">
            <a:extLst>
              <a:ext uri="{FF2B5EF4-FFF2-40B4-BE49-F238E27FC236}">
                <a16:creationId xmlns:a16="http://schemas.microsoft.com/office/drawing/2014/main" id="{A254048C-E445-461C-ADA2-EC4811E4031E}"/>
              </a:ext>
            </a:extLst>
          </p:cNvPr>
          <p:cNvSpPr>
            <a:spLocks noGrp="1"/>
          </p:cNvSpPr>
          <p:nvPr>
            <p:ph type="body" sz="quarter" idx="26"/>
          </p:nvPr>
        </p:nvSpPr>
        <p:spPr>
          <a:xfrm>
            <a:off x="9210677" y="3886200"/>
            <a:ext cx="2057400" cy="548640"/>
          </a:xfrm>
        </p:spPr>
        <p:txBody>
          <a:bodyPr/>
          <a:lstStyle/>
          <a:p>
            <a:r>
              <a:rPr lang="en-US" sz="1800" i="0" dirty="0">
                <a:effectLst/>
              </a:rPr>
              <a:t>The Kings/Tulare Master Plan for Aging Advisory Committee</a:t>
            </a:r>
            <a:endParaRPr lang="en-US" dirty="0"/>
          </a:p>
        </p:txBody>
      </p:sp>
      <p:sp>
        <p:nvSpPr>
          <p:cNvPr id="3" name="Date Placeholder 2">
            <a:extLst>
              <a:ext uri="{FF2B5EF4-FFF2-40B4-BE49-F238E27FC236}">
                <a16:creationId xmlns:a16="http://schemas.microsoft.com/office/drawing/2014/main" id="{6DAC2D98-D89E-4928-B0E2-D5F091C622FB}"/>
              </a:ext>
            </a:extLst>
          </p:cNvPr>
          <p:cNvSpPr>
            <a:spLocks noGrp="1"/>
          </p:cNvSpPr>
          <p:nvPr>
            <p:ph type="dt" sz="half" idx="10"/>
          </p:nvPr>
        </p:nvSpPr>
        <p:spPr>
          <a:xfrm>
            <a:off x="838200" y="6356350"/>
            <a:ext cx="2743200" cy="365125"/>
          </a:xfrm>
        </p:spPr>
        <p:txBody>
          <a:bodyPr/>
          <a:lstStyle/>
          <a:p>
            <a:r>
              <a:rPr lang="en-US" dirty="0"/>
              <a:t>10/19/2023</a:t>
            </a:r>
          </a:p>
        </p:txBody>
      </p:sp>
      <p:sp>
        <p:nvSpPr>
          <p:cNvPr id="5" name="Slide Number Placeholder 4">
            <a:extLst>
              <a:ext uri="{FF2B5EF4-FFF2-40B4-BE49-F238E27FC236}">
                <a16:creationId xmlns:a16="http://schemas.microsoft.com/office/drawing/2014/main" id="{669C21A8-0C71-4F5D-B386-64F529B1BFFE}"/>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5</a:t>
            </a:fld>
            <a:endParaRPr lang="en-US" dirty="0"/>
          </a:p>
        </p:txBody>
      </p:sp>
      <p:pic>
        <p:nvPicPr>
          <p:cNvPr id="11" name="Content Placeholder 10" descr="A logo for a company&#10;&#10;Description automatically generated">
            <a:extLst>
              <a:ext uri="{FF2B5EF4-FFF2-40B4-BE49-F238E27FC236}">
                <a16:creationId xmlns:a16="http://schemas.microsoft.com/office/drawing/2014/main" id="{07204D37-0EB4-D81F-3B1A-15DA668B1822}"/>
              </a:ext>
            </a:extLst>
          </p:cNvPr>
          <p:cNvPicPr>
            <a:picLocks noGrp="1" noChangeAspect="1"/>
          </p:cNvPicPr>
          <p:nvPr>
            <p:ph sz="quarter" idx="22"/>
          </p:nvPr>
        </p:nvPicPr>
        <p:blipFill>
          <a:blip r:embed="rId5"/>
          <a:stretch>
            <a:fillRect/>
          </a:stretch>
        </p:blipFill>
        <p:spPr>
          <a:xfrm>
            <a:off x="1028700" y="2454719"/>
            <a:ext cx="1828800" cy="837313"/>
          </a:xfrm>
        </p:spPr>
      </p:pic>
    </p:spTree>
    <p:extLst>
      <p:ext uri="{BB962C8B-B14F-4D97-AF65-F5344CB8AC3E}">
        <p14:creationId xmlns:p14="http://schemas.microsoft.com/office/powerpoint/2010/main" val="415792479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7C1CF4-90E8-7E9A-7792-4ACEF09C8AD1}"/>
              </a:ext>
            </a:extLst>
          </p:cNvPr>
          <p:cNvSpPr>
            <a:spLocks noGrp="1"/>
          </p:cNvSpPr>
          <p:nvPr>
            <p:ph type="title"/>
          </p:nvPr>
        </p:nvSpPr>
        <p:spPr>
          <a:xfrm>
            <a:off x="6096000" y="263546"/>
            <a:ext cx="5486400" cy="1325563"/>
          </a:xfrm>
        </p:spPr>
        <p:txBody>
          <a:bodyPr/>
          <a:lstStyle/>
          <a:p>
            <a:r>
              <a:rPr lang="en-US" dirty="0"/>
              <a:t>AGENDA</a:t>
            </a:r>
          </a:p>
        </p:txBody>
      </p:sp>
      <p:sp>
        <p:nvSpPr>
          <p:cNvPr id="3" name="Date Placeholder 2">
            <a:extLst>
              <a:ext uri="{FF2B5EF4-FFF2-40B4-BE49-F238E27FC236}">
                <a16:creationId xmlns:a16="http://schemas.microsoft.com/office/drawing/2014/main" id="{42BF16C4-D496-FE84-83C4-2082727D87AE}"/>
              </a:ext>
            </a:extLst>
          </p:cNvPr>
          <p:cNvSpPr>
            <a:spLocks noGrp="1"/>
          </p:cNvSpPr>
          <p:nvPr>
            <p:ph type="dt" sz="half" idx="10"/>
          </p:nvPr>
        </p:nvSpPr>
        <p:spPr/>
        <p:txBody>
          <a:bodyPr/>
          <a:lstStyle/>
          <a:p>
            <a:r>
              <a:rPr lang="en-US" dirty="0"/>
              <a:t>10/19/2023</a:t>
            </a:r>
          </a:p>
        </p:txBody>
      </p:sp>
      <p:sp>
        <p:nvSpPr>
          <p:cNvPr id="5" name="Slide Number Placeholder 4">
            <a:extLst>
              <a:ext uri="{FF2B5EF4-FFF2-40B4-BE49-F238E27FC236}">
                <a16:creationId xmlns:a16="http://schemas.microsoft.com/office/drawing/2014/main" id="{4DE64736-952F-D6C9-6D14-08D91443EDFC}"/>
              </a:ext>
            </a:extLst>
          </p:cNvPr>
          <p:cNvSpPr>
            <a:spLocks noGrp="1"/>
          </p:cNvSpPr>
          <p:nvPr>
            <p:ph type="sldNum" sz="quarter" idx="12"/>
          </p:nvPr>
        </p:nvSpPr>
        <p:spPr/>
        <p:txBody>
          <a:bodyPr/>
          <a:lstStyle/>
          <a:p>
            <a:fld id="{B5CEABB6-07DC-46E8-9B57-56EC44A396E5}" type="slidenum">
              <a:rPr lang="en-US" smtClean="0"/>
              <a:t>6</a:t>
            </a:fld>
            <a:endParaRPr lang="en-US" dirty="0"/>
          </a:p>
        </p:txBody>
      </p:sp>
      <p:sp>
        <p:nvSpPr>
          <p:cNvPr id="6" name="Text Placeholder 5">
            <a:extLst>
              <a:ext uri="{FF2B5EF4-FFF2-40B4-BE49-F238E27FC236}">
                <a16:creationId xmlns:a16="http://schemas.microsoft.com/office/drawing/2014/main" id="{1914FA0E-9855-0E31-4731-0CF94F036271}"/>
              </a:ext>
            </a:extLst>
          </p:cNvPr>
          <p:cNvSpPr>
            <a:spLocks noGrp="1"/>
          </p:cNvSpPr>
          <p:nvPr>
            <p:ph type="body" sz="quarter" idx="13"/>
          </p:nvPr>
        </p:nvSpPr>
        <p:spPr>
          <a:xfrm>
            <a:off x="6117335" y="1812897"/>
            <a:ext cx="5714205" cy="4543453"/>
          </a:xfrm>
        </p:spPr>
        <p:txBody>
          <a:bodyPr>
            <a:normAutofit/>
          </a:bodyPr>
          <a:lstStyle/>
          <a:p>
            <a:pPr marL="285750" indent="-285750">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Welcome – Dayna Wild, Jason Kemp Van </a:t>
            </a:r>
            <a:r>
              <a:rPr lang="en-US" b="0" i="0" dirty="0" err="1">
                <a:solidFill>
                  <a:srgbClr val="000000"/>
                </a:solidFill>
                <a:effectLst/>
                <a:latin typeface="Times New Roman" panose="02020603050405020304" pitchFamily="18" charset="0"/>
              </a:rPr>
              <a:t>Ee</a:t>
            </a:r>
            <a:endParaRPr lang="en-US" b="0" i="0" dirty="0">
              <a:solidFill>
                <a:srgbClr val="000000"/>
              </a:solidFill>
              <a:effectLst/>
              <a:latin typeface="Times New Roman" panose="02020603050405020304" pitchFamily="18" charset="0"/>
            </a:endParaRPr>
          </a:p>
          <a:p>
            <a:pPr marL="285750" indent="-285750" algn="l">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Assemblyman Devon Mathis</a:t>
            </a:r>
          </a:p>
          <a:p>
            <a:pPr marL="285750" indent="-285750" algn="l">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Senator Melisa Hurtado (video remarks) </a:t>
            </a:r>
          </a:p>
          <a:p>
            <a:pPr marL="285750" indent="-285750" algn="l">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Supervisor Pete Vander Poel </a:t>
            </a:r>
            <a:endParaRPr lang="en-US" dirty="0">
              <a:solidFill>
                <a:srgbClr val="000000"/>
              </a:solidFill>
              <a:latin typeface="Times New Roman" panose="02020603050405020304" pitchFamily="18" charset="0"/>
            </a:endParaRPr>
          </a:p>
          <a:p>
            <a:pPr marL="285750" indent="-285750" algn="l">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Supervisor Joe Neves</a:t>
            </a:r>
          </a:p>
          <a:p>
            <a:pPr marL="285750" indent="-285750" algn="l">
              <a:spcBef>
                <a:spcPts val="0"/>
              </a:spcBef>
              <a:buFont typeface="Arial" panose="020B0604020202020204" pitchFamily="34" charset="0"/>
              <a:buChar char="•"/>
            </a:pPr>
            <a:r>
              <a:rPr lang="en-US" dirty="0">
                <a:solidFill>
                  <a:srgbClr val="000000"/>
                </a:solidFill>
                <a:latin typeface="Times New Roman" panose="02020603050405020304" pitchFamily="18" charset="0"/>
              </a:rPr>
              <a:t>Jackie Tompkins – Statewide Overview</a:t>
            </a:r>
          </a:p>
          <a:p>
            <a:pPr marL="285750" indent="-285750" algn="l">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Introduction of KT-MPA Advisory Committee – Dayna Wild</a:t>
            </a:r>
          </a:p>
          <a:p>
            <a:pPr marL="285750" indent="-285750" algn="l">
              <a:spcBef>
                <a:spcPts val="0"/>
              </a:spcBef>
              <a:buFont typeface="Arial" panose="020B0604020202020204" pitchFamily="34" charset="0"/>
              <a:buChar char="•"/>
            </a:pPr>
            <a:r>
              <a:rPr lang="en-US" dirty="0">
                <a:solidFill>
                  <a:srgbClr val="000000"/>
                </a:solidFill>
                <a:latin typeface="Times New Roman" panose="02020603050405020304" pitchFamily="18" charset="0"/>
              </a:rPr>
              <a:t>Project Overview/Methods – Helen Miltiades</a:t>
            </a:r>
            <a:endParaRPr lang="en-US" b="0" i="0" dirty="0">
              <a:solidFill>
                <a:srgbClr val="000000"/>
              </a:solidFill>
              <a:effectLst/>
              <a:latin typeface="Times New Roman" panose="02020603050405020304" pitchFamily="18" charset="0"/>
            </a:endParaRPr>
          </a:p>
          <a:p>
            <a:pPr marL="285750" indent="-285750" algn="l">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Caregiving – Jason Kemp Van </a:t>
            </a:r>
            <a:r>
              <a:rPr lang="en-US" b="0" i="0" dirty="0" err="1">
                <a:solidFill>
                  <a:srgbClr val="000000"/>
                </a:solidFill>
                <a:effectLst/>
                <a:latin typeface="Times New Roman" panose="02020603050405020304" pitchFamily="18" charset="0"/>
              </a:rPr>
              <a:t>Ee</a:t>
            </a:r>
            <a:endParaRPr lang="en-US" b="0" i="0" dirty="0">
              <a:solidFill>
                <a:srgbClr val="000000"/>
              </a:solidFill>
              <a:effectLst/>
              <a:latin typeface="Times New Roman" panose="02020603050405020304" pitchFamily="18" charset="0"/>
            </a:endParaRPr>
          </a:p>
          <a:p>
            <a:pPr marL="285750" indent="-285750" algn="l">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Housing – John Mauro</a:t>
            </a:r>
          </a:p>
          <a:p>
            <a:pPr marL="285750" indent="-285750" algn="l">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Nutrition – Bobbie </a:t>
            </a:r>
            <a:r>
              <a:rPr lang="en-US" b="0" i="0" dirty="0" err="1">
                <a:solidFill>
                  <a:srgbClr val="000000"/>
                </a:solidFill>
                <a:effectLst/>
                <a:latin typeface="Times New Roman" panose="02020603050405020304" pitchFamily="18" charset="0"/>
              </a:rPr>
              <a:t>Wartson</a:t>
            </a:r>
            <a:endParaRPr lang="en-US" b="0" i="0" dirty="0">
              <a:solidFill>
                <a:srgbClr val="000000"/>
              </a:solidFill>
              <a:effectLst/>
              <a:latin typeface="Times New Roman" panose="02020603050405020304" pitchFamily="18" charset="0"/>
            </a:endParaRPr>
          </a:p>
          <a:p>
            <a:pPr marL="285750" indent="-285750">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Transportation – Linda </a:t>
            </a:r>
            <a:r>
              <a:rPr lang="en-US" b="0" i="0" dirty="0" err="1">
                <a:solidFill>
                  <a:srgbClr val="000000"/>
                </a:solidFill>
                <a:effectLst/>
                <a:latin typeface="Times New Roman" panose="02020603050405020304" pitchFamily="18" charset="0"/>
              </a:rPr>
              <a:t>Launer</a:t>
            </a:r>
            <a:endParaRPr lang="en-US" b="0" i="0" dirty="0">
              <a:solidFill>
                <a:srgbClr val="000000"/>
              </a:solidFill>
              <a:effectLst/>
              <a:latin typeface="Times New Roman" panose="02020603050405020304" pitchFamily="18" charset="0"/>
            </a:endParaRPr>
          </a:p>
          <a:p>
            <a:pPr marL="285750" indent="-285750" algn="l">
              <a:spcBef>
                <a:spcPts val="0"/>
              </a:spcBef>
              <a:buFont typeface="Arial" panose="020B0604020202020204" pitchFamily="34" charset="0"/>
              <a:buChar char="•"/>
            </a:pPr>
            <a:r>
              <a:rPr lang="en-US" b="0" i="0" dirty="0">
                <a:solidFill>
                  <a:srgbClr val="000000"/>
                </a:solidFill>
                <a:effectLst/>
                <a:latin typeface="Times New Roman" panose="02020603050405020304" pitchFamily="18" charset="0"/>
              </a:rPr>
              <a:t>Knowledge/Outreach – Raquel Gomez</a:t>
            </a:r>
          </a:p>
          <a:p>
            <a:pPr marL="285750" indent="-285750">
              <a:spcBef>
                <a:spcPts val="0"/>
              </a:spcBef>
              <a:buFont typeface="Arial" panose="020B0604020202020204" pitchFamily="34" charset="0"/>
              <a:buChar char="•"/>
            </a:pPr>
            <a:r>
              <a:rPr lang="en-US" dirty="0">
                <a:solidFill>
                  <a:srgbClr val="000000"/>
                </a:solidFill>
                <a:latin typeface="Times New Roman" panose="02020603050405020304" pitchFamily="18" charset="0"/>
              </a:rPr>
              <a:t>Closing Remarks/Raffle - </a:t>
            </a:r>
            <a:r>
              <a:rPr lang="en-US" b="0" i="0" dirty="0">
                <a:solidFill>
                  <a:srgbClr val="000000"/>
                </a:solidFill>
                <a:effectLst/>
                <a:latin typeface="Times New Roman" panose="02020603050405020304" pitchFamily="18" charset="0"/>
              </a:rPr>
              <a:t>Dayna Wild, Jason Kemp Van </a:t>
            </a:r>
            <a:r>
              <a:rPr lang="en-US" b="0" i="0" dirty="0" err="1">
                <a:solidFill>
                  <a:srgbClr val="000000"/>
                </a:solidFill>
                <a:effectLst/>
                <a:latin typeface="Times New Roman" panose="02020603050405020304" pitchFamily="18" charset="0"/>
              </a:rPr>
              <a:t>Ee</a:t>
            </a:r>
            <a:endParaRPr lang="en-US" b="0" i="0" dirty="0">
              <a:solidFill>
                <a:srgbClr val="000000"/>
              </a:solidFill>
              <a:effectLst/>
              <a:latin typeface="Times New Roman" panose="02020603050405020304" pitchFamily="18" charset="0"/>
            </a:endParaRPr>
          </a:p>
          <a:p>
            <a:pPr marL="285750" indent="-285750" algn="l">
              <a:spcBef>
                <a:spcPts val="0"/>
              </a:spcBef>
              <a:buFont typeface="Arial" panose="020B0604020202020204" pitchFamily="34" charset="0"/>
              <a:buChar char="•"/>
            </a:pPr>
            <a:endParaRPr lang="en-US" b="0" i="0" dirty="0">
              <a:solidFill>
                <a:srgbClr val="000000"/>
              </a:solidFill>
              <a:effectLst/>
              <a:latin typeface="Times New Roman" panose="02020603050405020304" pitchFamily="18" charset="0"/>
            </a:endParaRPr>
          </a:p>
          <a:p>
            <a:endParaRPr lang="en-US" dirty="0"/>
          </a:p>
        </p:txBody>
      </p:sp>
    </p:spTree>
    <p:extLst>
      <p:ext uri="{BB962C8B-B14F-4D97-AF65-F5344CB8AC3E}">
        <p14:creationId xmlns:p14="http://schemas.microsoft.com/office/powerpoint/2010/main" val="272728453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365125"/>
            <a:ext cx="5669280" cy="1325563"/>
          </a:xfrm>
        </p:spPr>
        <p:txBody>
          <a:bodyPr>
            <a:normAutofit fontScale="90000"/>
          </a:bodyPr>
          <a:lstStyle/>
          <a:p>
            <a:r>
              <a:rPr lang="en-US" dirty="0"/>
              <a:t>OVERVIEW of PROGRESS TOWARDS SOLUTIONs</a:t>
            </a:r>
          </a:p>
        </p:txBody>
      </p:sp>
      <p:sp>
        <p:nvSpPr>
          <p:cNvPr id="6" name="Text Placeholder 5">
            <a:extLst>
              <a:ext uri="{FF2B5EF4-FFF2-40B4-BE49-F238E27FC236}">
                <a16:creationId xmlns:a16="http://schemas.microsoft.com/office/drawing/2014/main" id="{D8E6824E-0D47-49EA-8EE0-CE2D88B71C95}"/>
              </a:ext>
            </a:extLst>
          </p:cNvPr>
          <p:cNvSpPr>
            <a:spLocks noGrp="1"/>
          </p:cNvSpPr>
          <p:nvPr>
            <p:ph type="body" sz="quarter" idx="14"/>
          </p:nvPr>
        </p:nvSpPr>
        <p:spPr>
          <a:xfrm>
            <a:off x="6015158" y="1818125"/>
            <a:ext cx="5669280" cy="365760"/>
          </a:xfrm>
        </p:spPr>
        <p:txBody>
          <a:bodyPr>
            <a:noAutofit/>
          </a:bodyPr>
          <a:lstStyle/>
          <a:p>
            <a:r>
              <a:rPr lang="en-US" dirty="0"/>
              <a:t>CREATE A COMMUNITY SURVEY</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5158" y="2229605"/>
            <a:ext cx="5669280" cy="640080"/>
          </a:xfrm>
        </p:spPr>
        <p:txBody>
          <a:bodyPr vert="horz" lIns="91440" tIns="45720" rIns="91440" bIns="45720" rtlCol="0" anchor="t">
            <a:normAutofit/>
          </a:bodyPr>
          <a:lstStyle/>
          <a:p>
            <a:r>
              <a:rPr lang="en-US" dirty="0"/>
              <a:t>The survey focused on understanding concerns and asking for solutions.</a:t>
            </a:r>
          </a:p>
        </p:txBody>
      </p:sp>
      <p:sp>
        <p:nvSpPr>
          <p:cNvPr id="8" name="Text Placeholder 7">
            <a:extLst>
              <a:ext uri="{FF2B5EF4-FFF2-40B4-BE49-F238E27FC236}">
                <a16:creationId xmlns:a16="http://schemas.microsoft.com/office/drawing/2014/main" id="{627E3C21-87F8-4497-8569-36A5D95EC8B5}"/>
              </a:ext>
            </a:extLst>
          </p:cNvPr>
          <p:cNvSpPr>
            <a:spLocks noGrp="1"/>
          </p:cNvSpPr>
          <p:nvPr>
            <p:ph type="body" sz="quarter" idx="16"/>
          </p:nvPr>
        </p:nvSpPr>
        <p:spPr>
          <a:xfrm>
            <a:off x="6023174" y="2934532"/>
            <a:ext cx="5669280" cy="365760"/>
          </a:xfrm>
        </p:spPr>
        <p:txBody>
          <a:bodyPr>
            <a:noAutofit/>
          </a:bodyPr>
          <a:lstStyle/>
          <a:p>
            <a:r>
              <a:rPr lang="en-US" dirty="0"/>
              <a:t>INTERVIEW </a:t>
            </a:r>
          </a:p>
        </p:txBody>
      </p:sp>
      <p:sp>
        <p:nvSpPr>
          <p:cNvPr id="7" name="Text Placeholder 6">
            <a:extLst>
              <a:ext uri="{FF2B5EF4-FFF2-40B4-BE49-F238E27FC236}">
                <a16:creationId xmlns:a16="http://schemas.microsoft.com/office/drawing/2014/main" id="{3D14621F-E216-481D-9308-97B0F79B6DAA}"/>
              </a:ext>
            </a:extLst>
          </p:cNvPr>
          <p:cNvSpPr>
            <a:spLocks noGrp="1"/>
          </p:cNvSpPr>
          <p:nvPr>
            <p:ph type="body" sz="quarter" idx="15"/>
          </p:nvPr>
        </p:nvSpPr>
        <p:spPr>
          <a:xfrm>
            <a:off x="6023174" y="3355156"/>
            <a:ext cx="5669280" cy="613918"/>
          </a:xfrm>
        </p:spPr>
        <p:txBody>
          <a:bodyPr>
            <a:normAutofit fontScale="92500"/>
          </a:bodyPr>
          <a:lstStyle/>
          <a:p>
            <a:pPr lvl="0"/>
            <a:r>
              <a:rPr lang="en-US" sz="1400" dirty="0">
                <a:latin typeface="Calibri Light" panose="020F0302020204030204" pitchFamily="34" charset="0"/>
                <a:cs typeface="Calibri Light" panose="020F0302020204030204" pitchFamily="34" charset="0"/>
              </a:rPr>
              <a:t>Veterans, Caregivers, Spanish Speakers, Rural residents, Professionals who work in Aging Services, Individuals in their 40s &amp; 50s, Persons with Disabilities</a:t>
            </a:r>
            <a:endParaRPr lang="en-US" dirty="0"/>
          </a:p>
        </p:txBody>
      </p:sp>
      <p:sp>
        <p:nvSpPr>
          <p:cNvPr id="10" name="Text Placeholder 9">
            <a:extLst>
              <a:ext uri="{FF2B5EF4-FFF2-40B4-BE49-F238E27FC236}">
                <a16:creationId xmlns:a16="http://schemas.microsoft.com/office/drawing/2014/main" id="{E9243144-E2F2-49CE-BDE1-6E00A2555F98}"/>
              </a:ext>
            </a:extLst>
          </p:cNvPr>
          <p:cNvSpPr>
            <a:spLocks noGrp="1"/>
          </p:cNvSpPr>
          <p:nvPr>
            <p:ph type="body" sz="quarter" idx="18"/>
          </p:nvPr>
        </p:nvSpPr>
        <p:spPr>
          <a:xfrm>
            <a:off x="6023174" y="4033082"/>
            <a:ext cx="5669280" cy="365760"/>
          </a:xfrm>
        </p:spPr>
        <p:txBody>
          <a:bodyPr>
            <a:noAutofit/>
          </a:bodyPr>
          <a:lstStyle/>
          <a:p>
            <a:r>
              <a:rPr lang="en-US" dirty="0"/>
              <a:t>ANALYZE THE DATA</a:t>
            </a:r>
          </a:p>
        </p:txBody>
      </p:sp>
      <p:sp>
        <p:nvSpPr>
          <p:cNvPr id="9" name="Text Placeholder 8">
            <a:extLst>
              <a:ext uri="{FF2B5EF4-FFF2-40B4-BE49-F238E27FC236}">
                <a16:creationId xmlns:a16="http://schemas.microsoft.com/office/drawing/2014/main" id="{DC230641-EC34-4C9D-AC9A-13EE61C81903}"/>
              </a:ext>
            </a:extLst>
          </p:cNvPr>
          <p:cNvSpPr>
            <a:spLocks noGrp="1"/>
          </p:cNvSpPr>
          <p:nvPr>
            <p:ph type="body" sz="quarter" idx="17"/>
          </p:nvPr>
        </p:nvSpPr>
        <p:spPr>
          <a:xfrm>
            <a:off x="6023174" y="4433887"/>
            <a:ext cx="5669280" cy="365760"/>
          </a:xfrm>
        </p:spPr>
        <p:txBody>
          <a:bodyPr>
            <a:normAutofit/>
          </a:bodyPr>
          <a:lstStyle/>
          <a:p>
            <a:r>
              <a:rPr lang="en-US" dirty="0"/>
              <a:t>Looking for patterns in the types of concerns and solutions</a:t>
            </a:r>
          </a:p>
        </p:txBody>
      </p:sp>
      <p:sp>
        <p:nvSpPr>
          <p:cNvPr id="12" name="Text Placeholder 11">
            <a:extLst>
              <a:ext uri="{FF2B5EF4-FFF2-40B4-BE49-F238E27FC236}">
                <a16:creationId xmlns:a16="http://schemas.microsoft.com/office/drawing/2014/main" id="{C06C2114-7A69-43E0-801C-F0779B58AF15}"/>
              </a:ext>
            </a:extLst>
          </p:cNvPr>
          <p:cNvSpPr>
            <a:spLocks noGrp="1"/>
          </p:cNvSpPr>
          <p:nvPr>
            <p:ph type="body" sz="quarter" idx="20"/>
          </p:nvPr>
        </p:nvSpPr>
        <p:spPr>
          <a:xfrm>
            <a:off x="6025896" y="4927085"/>
            <a:ext cx="5669280" cy="365760"/>
          </a:xfrm>
        </p:spPr>
        <p:txBody>
          <a:bodyPr>
            <a:noAutofit/>
          </a:bodyPr>
          <a:lstStyle/>
          <a:p>
            <a:r>
              <a:rPr lang="en-US" dirty="0"/>
              <a:t>PROPOSE RECOMMENDATIONS</a:t>
            </a:r>
          </a:p>
        </p:txBody>
      </p:sp>
      <p:sp>
        <p:nvSpPr>
          <p:cNvPr id="11" name="Text Placeholder 10">
            <a:extLst>
              <a:ext uri="{FF2B5EF4-FFF2-40B4-BE49-F238E27FC236}">
                <a16:creationId xmlns:a16="http://schemas.microsoft.com/office/drawing/2014/main" id="{1018725B-A88C-41E8-8D6A-44DF7A9F132D}"/>
              </a:ext>
            </a:extLst>
          </p:cNvPr>
          <p:cNvSpPr>
            <a:spLocks noGrp="1"/>
          </p:cNvSpPr>
          <p:nvPr>
            <p:ph type="body" sz="quarter" idx="19"/>
          </p:nvPr>
        </p:nvSpPr>
        <p:spPr>
          <a:xfrm>
            <a:off x="6025896" y="5356853"/>
            <a:ext cx="5669280" cy="640080"/>
          </a:xfrm>
        </p:spPr>
        <p:txBody>
          <a:bodyPr>
            <a:normAutofit/>
          </a:bodyPr>
          <a:lstStyle/>
          <a:p>
            <a:r>
              <a:rPr lang="en-US" dirty="0"/>
              <a:t>Recommendations consider level of need, feasibility, existing resources and organizational partnerships.</a:t>
            </a:r>
          </a:p>
        </p:txBody>
      </p:sp>
      <p:sp>
        <p:nvSpPr>
          <p:cNvPr id="71" name="Date Placeholder 70">
            <a:extLst>
              <a:ext uri="{FF2B5EF4-FFF2-40B4-BE49-F238E27FC236}">
                <a16:creationId xmlns:a16="http://schemas.microsoft.com/office/drawing/2014/main" id="{7363D8F0-2EF2-4A27-857F-6DF970D5393C}"/>
              </a:ext>
            </a:extLst>
          </p:cNvPr>
          <p:cNvSpPr>
            <a:spLocks noGrp="1"/>
          </p:cNvSpPr>
          <p:nvPr>
            <p:ph type="dt" sz="half" idx="10"/>
          </p:nvPr>
        </p:nvSpPr>
        <p:spPr>
          <a:xfrm>
            <a:off x="838200" y="6356350"/>
            <a:ext cx="2743200" cy="365125"/>
          </a:xfrm>
        </p:spPr>
        <p:txBody>
          <a:bodyPr/>
          <a:lstStyle/>
          <a:p>
            <a:r>
              <a:rPr lang="en-US" dirty="0"/>
              <a:t>10/19/2023</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7</a:t>
            </a:fld>
            <a:endParaRPr lang="en-US" dirty="0"/>
          </a:p>
        </p:txBody>
      </p:sp>
      <p:sp>
        <p:nvSpPr>
          <p:cNvPr id="13" name="TextBox 12">
            <a:extLst>
              <a:ext uri="{FF2B5EF4-FFF2-40B4-BE49-F238E27FC236}">
                <a16:creationId xmlns:a16="http://schemas.microsoft.com/office/drawing/2014/main" id="{EED7784D-6D60-667E-338B-EC4375D13F3D}"/>
              </a:ext>
            </a:extLst>
          </p:cNvPr>
          <p:cNvSpPr txBox="1"/>
          <p:nvPr/>
        </p:nvSpPr>
        <p:spPr>
          <a:xfrm>
            <a:off x="6023174" y="6124371"/>
            <a:ext cx="6094674" cy="369332"/>
          </a:xfrm>
          <a:prstGeom prst="rect">
            <a:avLst/>
          </a:prstGeom>
          <a:noFill/>
        </p:spPr>
        <p:txBody>
          <a:bodyPr wrap="square">
            <a:spAutoFit/>
          </a:bodyPr>
          <a:lstStyle/>
          <a:p>
            <a:r>
              <a:rPr lang="en-US" dirty="0">
                <a:solidFill>
                  <a:schemeClr val="bg1">
                    <a:lumMod val="50000"/>
                  </a:schemeClr>
                </a:solidFill>
                <a:latin typeface="+mj-lt"/>
              </a:rPr>
              <a:t> CONTINUE TO SOLICIT FEEDBACK</a:t>
            </a:r>
          </a:p>
        </p:txBody>
      </p:sp>
    </p:spTree>
    <p:extLst>
      <p:ext uri="{BB962C8B-B14F-4D97-AF65-F5344CB8AC3E}">
        <p14:creationId xmlns:p14="http://schemas.microsoft.com/office/powerpoint/2010/main" val="17751249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684294-49A0-4C63-A7D7-E3BF9E591F59}"/>
              </a:ext>
            </a:extLst>
          </p:cNvPr>
          <p:cNvSpPr>
            <a:spLocks noGrp="1"/>
          </p:cNvSpPr>
          <p:nvPr>
            <p:ph type="title"/>
          </p:nvPr>
        </p:nvSpPr>
        <p:spPr/>
        <p:txBody>
          <a:bodyPr>
            <a:normAutofit/>
          </a:bodyPr>
          <a:lstStyle/>
          <a:p>
            <a:r>
              <a:rPr lang="en-ZA" dirty="0">
                <a:solidFill>
                  <a:schemeClr val="tx1"/>
                </a:solidFill>
              </a:rPr>
              <a:t>16 - MONTH ACTION PLAN</a:t>
            </a:r>
          </a:p>
        </p:txBody>
      </p:sp>
      <p:sp>
        <p:nvSpPr>
          <p:cNvPr id="135" name="Text Placeholder 31">
            <a:extLst>
              <a:ext uri="{FF2B5EF4-FFF2-40B4-BE49-F238E27FC236}">
                <a16:creationId xmlns:a16="http://schemas.microsoft.com/office/drawing/2014/main" id="{0BE39453-7577-44CC-8A1C-7FC48A0BBE73}"/>
              </a:ext>
            </a:extLst>
          </p:cNvPr>
          <p:cNvSpPr txBox="1">
            <a:spLocks/>
          </p:cNvSpPr>
          <p:nvPr/>
        </p:nvSpPr>
        <p:spPr>
          <a:xfrm>
            <a:off x="6787302" y="2573042"/>
            <a:ext cx="1793875" cy="696885"/>
          </a:xfrm>
          <a:prstGeom prst="rect">
            <a:avLst/>
          </a:prstGeom>
          <a:solidFill>
            <a:schemeClr val="accent1">
              <a:lumMod val="20000"/>
              <a:lumOff val="80000"/>
            </a:schemeClr>
          </a:solidFill>
          <a:ln w="22225">
            <a:solidFill>
              <a:schemeClr val="tx1"/>
            </a:solidFill>
          </a:ln>
        </p:spPr>
        <p:txBody>
          <a:bodyPr vert="horz" lIns="91440" tIns="36000" rIns="91440" bIns="45720" rtlCol="0" anchor="t" anchorCtr="0">
            <a:normAutofit fontScale="92500" lnSpcReduction="10000"/>
          </a:bodyPr>
          <a:lstStyle>
            <a:lvl1pPr marL="0" indent="0" algn="ctr" defTabSz="914400" rtl="0" eaLnBrk="1" latinLnBrk="0" hangingPunct="1">
              <a:lnSpc>
                <a:spcPct val="150000"/>
              </a:lnSpc>
              <a:spcBef>
                <a:spcPts val="1000"/>
              </a:spcBef>
              <a:buFont typeface="Arial" panose="020B0604020202020204" pitchFamily="34" charset="0"/>
              <a:buNone/>
              <a:defRPr sz="1400" kern="1200">
                <a:solidFill>
                  <a:schemeClr val="tx1">
                    <a:lumMod val="75000"/>
                    <a:lumOff val="25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200000"/>
              </a:lnSpc>
            </a:pPr>
            <a:r>
              <a:rPr lang="en-ZA" sz="1200" dirty="0">
                <a:cs typeface="Calibri Light"/>
              </a:rPr>
              <a:t>Review Existing Data Create Survey</a:t>
            </a:r>
            <a:endParaRPr lang="en-ZA" sz="1200" dirty="0"/>
          </a:p>
        </p:txBody>
      </p:sp>
      <p:sp>
        <p:nvSpPr>
          <p:cNvPr id="59" name="Text Placeholder 31">
            <a:extLst>
              <a:ext uri="{FF2B5EF4-FFF2-40B4-BE49-F238E27FC236}">
                <a16:creationId xmlns:a16="http://schemas.microsoft.com/office/drawing/2014/main" id="{D72A9B46-CAC1-4684-99F6-25D9F1303002}"/>
              </a:ext>
            </a:extLst>
          </p:cNvPr>
          <p:cNvSpPr txBox="1">
            <a:spLocks/>
          </p:cNvSpPr>
          <p:nvPr/>
        </p:nvSpPr>
        <p:spPr>
          <a:xfrm>
            <a:off x="4517640" y="2578608"/>
            <a:ext cx="1793875" cy="696885"/>
          </a:xfrm>
          <a:prstGeom prst="rect">
            <a:avLst/>
          </a:prstGeom>
          <a:solidFill>
            <a:schemeClr val="accent1">
              <a:lumMod val="20000"/>
              <a:lumOff val="80000"/>
            </a:schemeClr>
          </a:solidFill>
          <a:ln w="22225">
            <a:solidFill>
              <a:schemeClr val="tx1"/>
            </a:solidFill>
          </a:ln>
        </p:spPr>
        <p:txBody>
          <a:bodyPr vert="horz" lIns="91440" tIns="36000" rIns="91440" bIns="45720" rtlCol="0" anchor="t" anchorCtr="0">
            <a:normAutofit fontScale="92500" lnSpcReduction="20000"/>
          </a:bodyPr>
          <a:lstStyle>
            <a:lvl1pPr marL="0" indent="0" algn="ctr" defTabSz="914400" rtl="0" eaLnBrk="1" latinLnBrk="0" hangingPunct="1">
              <a:lnSpc>
                <a:spcPct val="150000"/>
              </a:lnSpc>
              <a:spcBef>
                <a:spcPts val="1000"/>
              </a:spcBef>
              <a:buFont typeface="Arial" panose="020B0604020202020204" pitchFamily="34" charset="0"/>
              <a:buNone/>
              <a:defRPr sz="1400" kern="1200">
                <a:solidFill>
                  <a:schemeClr val="tx1">
                    <a:lumMod val="75000"/>
                    <a:lumOff val="25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200000"/>
              </a:lnSpc>
            </a:pPr>
            <a:r>
              <a:rPr lang="en-ZA" sz="1200" dirty="0">
                <a:cs typeface="Calibri Light"/>
              </a:rPr>
              <a:t>Project Begins/ Advisory Group Formed</a:t>
            </a:r>
          </a:p>
          <a:p>
            <a:pPr>
              <a:lnSpc>
                <a:spcPct val="200000"/>
              </a:lnSpc>
            </a:pPr>
            <a:endParaRPr lang="en-ZA" sz="1200" dirty="0">
              <a:cs typeface="Calibri Light"/>
            </a:endParaRPr>
          </a:p>
          <a:p>
            <a:pPr>
              <a:lnSpc>
                <a:spcPct val="200000"/>
              </a:lnSpc>
            </a:pPr>
            <a:endParaRPr lang="en-ZA" sz="1200" dirty="0"/>
          </a:p>
        </p:txBody>
      </p:sp>
      <p:sp>
        <p:nvSpPr>
          <p:cNvPr id="32" name="Text Placeholder 31">
            <a:extLst>
              <a:ext uri="{FF2B5EF4-FFF2-40B4-BE49-F238E27FC236}">
                <a16:creationId xmlns:a16="http://schemas.microsoft.com/office/drawing/2014/main" id="{0830F660-D88D-4A5F-8F7C-44B1D5C8E661}"/>
              </a:ext>
            </a:extLst>
          </p:cNvPr>
          <p:cNvSpPr>
            <a:spLocks noGrp="1"/>
          </p:cNvSpPr>
          <p:nvPr>
            <p:ph type="body" sz="quarter" idx="59"/>
          </p:nvPr>
        </p:nvSpPr>
        <p:spPr>
          <a:xfrm>
            <a:off x="9131498" y="2578608"/>
            <a:ext cx="1793875" cy="696885"/>
          </a:xfrm>
          <a:ln w="22225">
            <a:solidFill>
              <a:schemeClr val="tx1"/>
            </a:solidFill>
          </a:ln>
        </p:spPr>
        <p:txBody>
          <a:bodyPr>
            <a:normAutofit/>
          </a:bodyPr>
          <a:lstStyle/>
          <a:p>
            <a:r>
              <a:rPr lang="en-ZA" dirty="0">
                <a:cs typeface="Calibri Light"/>
              </a:rPr>
              <a:t>Conduct Interviews</a:t>
            </a:r>
            <a:endParaRPr lang="en-ZA" dirty="0"/>
          </a:p>
        </p:txBody>
      </p:sp>
      <p:sp>
        <p:nvSpPr>
          <p:cNvPr id="6" name="Text Placeholder 5">
            <a:extLst>
              <a:ext uri="{FF2B5EF4-FFF2-40B4-BE49-F238E27FC236}">
                <a16:creationId xmlns:a16="http://schemas.microsoft.com/office/drawing/2014/main" id="{A6861FF3-B902-4DEC-B46D-0F2E499C51CF}"/>
              </a:ext>
            </a:extLst>
          </p:cNvPr>
          <p:cNvSpPr>
            <a:spLocks noGrp="1"/>
          </p:cNvSpPr>
          <p:nvPr>
            <p:ph type="body" sz="quarter" idx="33"/>
          </p:nvPr>
        </p:nvSpPr>
        <p:spPr/>
        <p:txBody>
          <a:bodyPr>
            <a:normAutofit/>
          </a:bodyPr>
          <a:lstStyle/>
          <a:p>
            <a:r>
              <a:rPr lang="en-ZA" dirty="0"/>
              <a:t>2022</a:t>
            </a:r>
            <a:endParaRPr lang="en-US" dirty="0"/>
          </a:p>
        </p:txBody>
      </p:sp>
      <p:sp>
        <p:nvSpPr>
          <p:cNvPr id="7" name="Text Placeholder 6">
            <a:extLst>
              <a:ext uri="{FF2B5EF4-FFF2-40B4-BE49-F238E27FC236}">
                <a16:creationId xmlns:a16="http://schemas.microsoft.com/office/drawing/2014/main" id="{05941AA2-C85B-41A7-9264-A0C66F32930C}"/>
              </a:ext>
            </a:extLst>
          </p:cNvPr>
          <p:cNvSpPr>
            <a:spLocks noGrp="1"/>
          </p:cNvSpPr>
          <p:nvPr>
            <p:ph type="body" sz="quarter" idx="34"/>
          </p:nvPr>
        </p:nvSpPr>
        <p:spPr/>
        <p:txBody>
          <a:bodyPr>
            <a:normAutofit/>
          </a:bodyPr>
          <a:lstStyle/>
          <a:p>
            <a:r>
              <a:rPr lang="en-ZA" dirty="0">
                <a:solidFill>
                  <a:schemeClr val="tx1"/>
                </a:solidFill>
              </a:rPr>
              <a:t>JAN</a:t>
            </a:r>
          </a:p>
        </p:txBody>
      </p:sp>
      <p:sp>
        <p:nvSpPr>
          <p:cNvPr id="8" name="Text Placeholder 7">
            <a:extLst>
              <a:ext uri="{FF2B5EF4-FFF2-40B4-BE49-F238E27FC236}">
                <a16:creationId xmlns:a16="http://schemas.microsoft.com/office/drawing/2014/main" id="{2C4BD3D3-C7A9-46F1-8ED8-AB8D1BB89262}"/>
              </a:ext>
            </a:extLst>
          </p:cNvPr>
          <p:cNvSpPr>
            <a:spLocks noGrp="1"/>
          </p:cNvSpPr>
          <p:nvPr>
            <p:ph type="body" sz="quarter" idx="35"/>
          </p:nvPr>
        </p:nvSpPr>
        <p:spPr/>
        <p:txBody>
          <a:bodyPr>
            <a:normAutofit/>
          </a:bodyPr>
          <a:lstStyle/>
          <a:p>
            <a:r>
              <a:rPr lang="en-ZA" dirty="0"/>
              <a:t>FEB</a:t>
            </a:r>
          </a:p>
        </p:txBody>
      </p:sp>
      <p:sp>
        <p:nvSpPr>
          <p:cNvPr id="9" name="Text Placeholder 8">
            <a:extLst>
              <a:ext uri="{FF2B5EF4-FFF2-40B4-BE49-F238E27FC236}">
                <a16:creationId xmlns:a16="http://schemas.microsoft.com/office/drawing/2014/main" id="{873EDDDB-6509-4407-BA35-232AAF9F198D}"/>
              </a:ext>
            </a:extLst>
          </p:cNvPr>
          <p:cNvSpPr>
            <a:spLocks noGrp="1"/>
          </p:cNvSpPr>
          <p:nvPr>
            <p:ph type="body" sz="quarter" idx="36"/>
          </p:nvPr>
        </p:nvSpPr>
        <p:spPr/>
        <p:txBody>
          <a:bodyPr>
            <a:normAutofit/>
          </a:bodyPr>
          <a:lstStyle/>
          <a:p>
            <a:r>
              <a:rPr lang="en-ZA" dirty="0"/>
              <a:t>MAR</a:t>
            </a:r>
          </a:p>
        </p:txBody>
      </p:sp>
      <p:sp>
        <p:nvSpPr>
          <p:cNvPr id="10" name="Text Placeholder 9">
            <a:extLst>
              <a:ext uri="{FF2B5EF4-FFF2-40B4-BE49-F238E27FC236}">
                <a16:creationId xmlns:a16="http://schemas.microsoft.com/office/drawing/2014/main" id="{A33A061F-AC2A-4E3F-B448-DC6FEC307A53}"/>
              </a:ext>
            </a:extLst>
          </p:cNvPr>
          <p:cNvSpPr>
            <a:spLocks noGrp="1"/>
          </p:cNvSpPr>
          <p:nvPr>
            <p:ph type="body" sz="quarter" idx="37"/>
          </p:nvPr>
        </p:nvSpPr>
        <p:spPr/>
        <p:txBody>
          <a:bodyPr>
            <a:normAutofit/>
          </a:bodyPr>
          <a:lstStyle/>
          <a:p>
            <a:r>
              <a:rPr lang="en-ZA" dirty="0"/>
              <a:t>APR</a:t>
            </a:r>
          </a:p>
        </p:txBody>
      </p:sp>
      <p:sp>
        <p:nvSpPr>
          <p:cNvPr id="12" name="Text Placeholder 11">
            <a:extLst>
              <a:ext uri="{FF2B5EF4-FFF2-40B4-BE49-F238E27FC236}">
                <a16:creationId xmlns:a16="http://schemas.microsoft.com/office/drawing/2014/main" id="{FAC81818-8260-4E49-9FCC-569FDE30B0B1}"/>
              </a:ext>
            </a:extLst>
          </p:cNvPr>
          <p:cNvSpPr>
            <a:spLocks noGrp="1"/>
          </p:cNvSpPr>
          <p:nvPr>
            <p:ph type="body" sz="quarter" idx="39"/>
          </p:nvPr>
        </p:nvSpPr>
        <p:spPr/>
        <p:txBody>
          <a:bodyPr>
            <a:normAutofit/>
          </a:bodyPr>
          <a:lstStyle/>
          <a:p>
            <a:r>
              <a:rPr lang="en-ZA" dirty="0"/>
              <a:t>MAY</a:t>
            </a:r>
          </a:p>
        </p:txBody>
      </p:sp>
      <p:sp>
        <p:nvSpPr>
          <p:cNvPr id="13" name="Text Placeholder 12">
            <a:extLst>
              <a:ext uri="{FF2B5EF4-FFF2-40B4-BE49-F238E27FC236}">
                <a16:creationId xmlns:a16="http://schemas.microsoft.com/office/drawing/2014/main" id="{D1FD068B-6917-4C40-B40D-5F7B670EA7BE}"/>
              </a:ext>
            </a:extLst>
          </p:cNvPr>
          <p:cNvSpPr>
            <a:spLocks noGrp="1"/>
          </p:cNvSpPr>
          <p:nvPr>
            <p:ph type="body" sz="quarter" idx="40"/>
          </p:nvPr>
        </p:nvSpPr>
        <p:spPr/>
        <p:txBody>
          <a:bodyPr>
            <a:normAutofit/>
          </a:bodyPr>
          <a:lstStyle/>
          <a:p>
            <a:r>
              <a:rPr lang="en-ZA" dirty="0"/>
              <a:t>JUN</a:t>
            </a:r>
          </a:p>
        </p:txBody>
      </p:sp>
      <p:sp>
        <p:nvSpPr>
          <p:cNvPr id="14" name="Text Placeholder 13">
            <a:extLst>
              <a:ext uri="{FF2B5EF4-FFF2-40B4-BE49-F238E27FC236}">
                <a16:creationId xmlns:a16="http://schemas.microsoft.com/office/drawing/2014/main" id="{EEAE71AD-30AF-4021-B577-B686EC6DA329}"/>
              </a:ext>
            </a:extLst>
          </p:cNvPr>
          <p:cNvSpPr>
            <a:spLocks noGrp="1"/>
          </p:cNvSpPr>
          <p:nvPr>
            <p:ph type="body" sz="quarter" idx="41"/>
          </p:nvPr>
        </p:nvSpPr>
        <p:spPr/>
        <p:txBody>
          <a:bodyPr>
            <a:normAutofit/>
          </a:bodyPr>
          <a:lstStyle/>
          <a:p>
            <a:r>
              <a:rPr lang="en-ZA" dirty="0"/>
              <a:t>JUL</a:t>
            </a:r>
          </a:p>
        </p:txBody>
      </p:sp>
      <p:sp>
        <p:nvSpPr>
          <p:cNvPr id="16" name="Text Placeholder 15">
            <a:extLst>
              <a:ext uri="{FF2B5EF4-FFF2-40B4-BE49-F238E27FC236}">
                <a16:creationId xmlns:a16="http://schemas.microsoft.com/office/drawing/2014/main" id="{D8E5FFBE-125E-43C8-A66E-DE8D2FE7AF38}"/>
              </a:ext>
            </a:extLst>
          </p:cNvPr>
          <p:cNvSpPr>
            <a:spLocks noGrp="1"/>
          </p:cNvSpPr>
          <p:nvPr>
            <p:ph type="body" sz="quarter" idx="43"/>
          </p:nvPr>
        </p:nvSpPr>
        <p:spPr/>
        <p:txBody>
          <a:bodyPr>
            <a:normAutofit/>
          </a:bodyPr>
          <a:lstStyle/>
          <a:p>
            <a:r>
              <a:rPr lang="en-ZA" dirty="0"/>
              <a:t>AUG</a:t>
            </a:r>
          </a:p>
        </p:txBody>
      </p:sp>
      <p:sp>
        <p:nvSpPr>
          <p:cNvPr id="17" name="Text Placeholder 16">
            <a:extLst>
              <a:ext uri="{FF2B5EF4-FFF2-40B4-BE49-F238E27FC236}">
                <a16:creationId xmlns:a16="http://schemas.microsoft.com/office/drawing/2014/main" id="{7209F81D-5EC6-4D97-B0C2-AC00081AB1A7}"/>
              </a:ext>
            </a:extLst>
          </p:cNvPr>
          <p:cNvSpPr>
            <a:spLocks noGrp="1"/>
          </p:cNvSpPr>
          <p:nvPr>
            <p:ph type="body" sz="quarter" idx="44"/>
          </p:nvPr>
        </p:nvSpPr>
        <p:spPr/>
        <p:txBody>
          <a:bodyPr>
            <a:normAutofit/>
          </a:bodyPr>
          <a:lstStyle/>
          <a:p>
            <a:r>
              <a:rPr lang="en-ZA" dirty="0"/>
              <a:t>SEP</a:t>
            </a:r>
          </a:p>
        </p:txBody>
      </p:sp>
      <p:sp>
        <p:nvSpPr>
          <p:cNvPr id="15" name="Text Placeholder 14">
            <a:extLst>
              <a:ext uri="{FF2B5EF4-FFF2-40B4-BE49-F238E27FC236}">
                <a16:creationId xmlns:a16="http://schemas.microsoft.com/office/drawing/2014/main" id="{4A477EE3-A17C-4158-91E8-03A401BE96CB}"/>
              </a:ext>
            </a:extLst>
          </p:cNvPr>
          <p:cNvSpPr>
            <a:spLocks noGrp="1"/>
          </p:cNvSpPr>
          <p:nvPr>
            <p:ph type="body" sz="quarter" idx="42"/>
          </p:nvPr>
        </p:nvSpPr>
        <p:spPr/>
        <p:txBody>
          <a:bodyPr>
            <a:normAutofit/>
          </a:bodyPr>
          <a:lstStyle/>
          <a:p>
            <a:r>
              <a:rPr lang="en-ZA" dirty="0"/>
              <a:t>OCT</a:t>
            </a:r>
          </a:p>
        </p:txBody>
      </p:sp>
      <p:sp>
        <p:nvSpPr>
          <p:cNvPr id="18" name="Text Placeholder 17">
            <a:extLst>
              <a:ext uri="{FF2B5EF4-FFF2-40B4-BE49-F238E27FC236}">
                <a16:creationId xmlns:a16="http://schemas.microsoft.com/office/drawing/2014/main" id="{C477818B-3CAB-4A39-939D-99E98D2EE682}"/>
              </a:ext>
            </a:extLst>
          </p:cNvPr>
          <p:cNvSpPr>
            <a:spLocks noGrp="1"/>
          </p:cNvSpPr>
          <p:nvPr>
            <p:ph type="body" sz="quarter" idx="45"/>
          </p:nvPr>
        </p:nvSpPr>
        <p:spPr/>
        <p:txBody>
          <a:bodyPr>
            <a:normAutofit/>
          </a:bodyPr>
          <a:lstStyle/>
          <a:p>
            <a:r>
              <a:rPr lang="en-ZA" dirty="0"/>
              <a:t>NOV</a:t>
            </a:r>
          </a:p>
        </p:txBody>
      </p:sp>
      <p:sp>
        <p:nvSpPr>
          <p:cNvPr id="19" name="Text Placeholder 18">
            <a:extLst>
              <a:ext uri="{FF2B5EF4-FFF2-40B4-BE49-F238E27FC236}">
                <a16:creationId xmlns:a16="http://schemas.microsoft.com/office/drawing/2014/main" id="{A7907FC8-DAAF-4896-A2B1-C173BF2FAE69}"/>
              </a:ext>
            </a:extLst>
          </p:cNvPr>
          <p:cNvSpPr>
            <a:spLocks noGrp="1"/>
          </p:cNvSpPr>
          <p:nvPr>
            <p:ph type="body" sz="quarter" idx="46"/>
          </p:nvPr>
        </p:nvSpPr>
        <p:spPr>
          <a:xfrm>
            <a:off x="10633085" y="3570392"/>
            <a:ext cx="640080" cy="274320"/>
          </a:xfrm>
        </p:spPr>
        <p:txBody>
          <a:bodyPr>
            <a:normAutofit/>
          </a:bodyPr>
          <a:lstStyle/>
          <a:p>
            <a:r>
              <a:rPr lang="en-ZA" dirty="0"/>
              <a:t>DEC</a:t>
            </a:r>
          </a:p>
        </p:txBody>
      </p:sp>
      <p:sp>
        <p:nvSpPr>
          <p:cNvPr id="11" name="Year">
            <a:extLst>
              <a:ext uri="{FF2B5EF4-FFF2-40B4-BE49-F238E27FC236}">
                <a16:creationId xmlns:a16="http://schemas.microsoft.com/office/drawing/2014/main" id="{44D29552-2F85-4F4F-9B7F-B79798681FB6}"/>
              </a:ext>
            </a:extLst>
          </p:cNvPr>
          <p:cNvSpPr>
            <a:spLocks noGrp="1"/>
          </p:cNvSpPr>
          <p:nvPr>
            <p:ph type="body" sz="quarter" idx="38"/>
          </p:nvPr>
        </p:nvSpPr>
        <p:spPr/>
        <p:txBody>
          <a:bodyPr>
            <a:normAutofit/>
          </a:bodyPr>
          <a:lstStyle/>
          <a:p>
            <a:r>
              <a:rPr lang="en-ZA" dirty="0"/>
              <a:t>2023</a:t>
            </a:r>
          </a:p>
        </p:txBody>
      </p:sp>
      <p:sp>
        <p:nvSpPr>
          <p:cNvPr id="20" name="Text Placeholder 19">
            <a:extLst>
              <a:ext uri="{FF2B5EF4-FFF2-40B4-BE49-F238E27FC236}">
                <a16:creationId xmlns:a16="http://schemas.microsoft.com/office/drawing/2014/main" id="{FEC65619-A68A-4D21-9D17-40F8692EF196}"/>
              </a:ext>
            </a:extLst>
          </p:cNvPr>
          <p:cNvSpPr>
            <a:spLocks noGrp="1"/>
          </p:cNvSpPr>
          <p:nvPr>
            <p:ph type="body" sz="quarter" idx="47"/>
          </p:nvPr>
        </p:nvSpPr>
        <p:spPr/>
        <p:txBody>
          <a:bodyPr>
            <a:normAutofit/>
          </a:bodyPr>
          <a:lstStyle/>
          <a:p>
            <a:r>
              <a:rPr lang="en-ZA" dirty="0">
                <a:solidFill>
                  <a:schemeClr val="tx1"/>
                </a:solidFill>
              </a:rPr>
              <a:t>JAN</a:t>
            </a:r>
          </a:p>
        </p:txBody>
      </p:sp>
      <p:sp>
        <p:nvSpPr>
          <p:cNvPr id="21" name="Text Placeholder 20">
            <a:extLst>
              <a:ext uri="{FF2B5EF4-FFF2-40B4-BE49-F238E27FC236}">
                <a16:creationId xmlns:a16="http://schemas.microsoft.com/office/drawing/2014/main" id="{D9C4CCA5-A2BE-4897-994D-9B1669D69FD3}"/>
              </a:ext>
            </a:extLst>
          </p:cNvPr>
          <p:cNvSpPr>
            <a:spLocks noGrp="1"/>
          </p:cNvSpPr>
          <p:nvPr>
            <p:ph type="body" sz="quarter" idx="48"/>
          </p:nvPr>
        </p:nvSpPr>
        <p:spPr/>
        <p:txBody>
          <a:bodyPr>
            <a:normAutofit/>
          </a:bodyPr>
          <a:lstStyle/>
          <a:p>
            <a:r>
              <a:rPr lang="en-ZA" dirty="0"/>
              <a:t>FEB</a:t>
            </a:r>
          </a:p>
        </p:txBody>
      </p:sp>
      <p:sp>
        <p:nvSpPr>
          <p:cNvPr id="22" name="Text Placeholder 21">
            <a:extLst>
              <a:ext uri="{FF2B5EF4-FFF2-40B4-BE49-F238E27FC236}">
                <a16:creationId xmlns:a16="http://schemas.microsoft.com/office/drawing/2014/main" id="{0C5FD452-DC3E-4D62-B19B-0A79E604A8A8}"/>
              </a:ext>
            </a:extLst>
          </p:cNvPr>
          <p:cNvSpPr>
            <a:spLocks noGrp="1"/>
          </p:cNvSpPr>
          <p:nvPr>
            <p:ph type="body" sz="quarter" idx="49"/>
          </p:nvPr>
        </p:nvSpPr>
        <p:spPr/>
        <p:txBody>
          <a:bodyPr>
            <a:normAutofit/>
          </a:bodyPr>
          <a:lstStyle/>
          <a:p>
            <a:r>
              <a:rPr lang="en-ZA" dirty="0"/>
              <a:t>MAR</a:t>
            </a:r>
          </a:p>
        </p:txBody>
      </p:sp>
      <p:sp>
        <p:nvSpPr>
          <p:cNvPr id="23" name="Text Placeholder 22">
            <a:extLst>
              <a:ext uri="{FF2B5EF4-FFF2-40B4-BE49-F238E27FC236}">
                <a16:creationId xmlns:a16="http://schemas.microsoft.com/office/drawing/2014/main" id="{96D290B2-F312-4D9A-96C7-D40523406AC5}"/>
              </a:ext>
            </a:extLst>
          </p:cNvPr>
          <p:cNvSpPr>
            <a:spLocks noGrp="1"/>
          </p:cNvSpPr>
          <p:nvPr>
            <p:ph type="body" sz="quarter" idx="50"/>
          </p:nvPr>
        </p:nvSpPr>
        <p:spPr/>
        <p:txBody>
          <a:bodyPr>
            <a:normAutofit/>
          </a:bodyPr>
          <a:lstStyle/>
          <a:p>
            <a:r>
              <a:rPr lang="en-ZA" dirty="0"/>
              <a:t>APR</a:t>
            </a:r>
          </a:p>
        </p:txBody>
      </p:sp>
      <p:sp>
        <p:nvSpPr>
          <p:cNvPr id="24" name="Text Placeholder 23">
            <a:extLst>
              <a:ext uri="{FF2B5EF4-FFF2-40B4-BE49-F238E27FC236}">
                <a16:creationId xmlns:a16="http://schemas.microsoft.com/office/drawing/2014/main" id="{80E52477-0BA9-471B-B2C2-F1A03FCF188F}"/>
              </a:ext>
            </a:extLst>
          </p:cNvPr>
          <p:cNvSpPr>
            <a:spLocks noGrp="1"/>
          </p:cNvSpPr>
          <p:nvPr>
            <p:ph type="body" sz="quarter" idx="51"/>
          </p:nvPr>
        </p:nvSpPr>
        <p:spPr/>
        <p:txBody>
          <a:bodyPr>
            <a:normAutofit/>
          </a:bodyPr>
          <a:lstStyle/>
          <a:p>
            <a:r>
              <a:rPr lang="en-ZA" dirty="0"/>
              <a:t>MAY</a:t>
            </a:r>
          </a:p>
        </p:txBody>
      </p:sp>
      <p:sp>
        <p:nvSpPr>
          <p:cNvPr id="25" name="Text Placeholder 24">
            <a:extLst>
              <a:ext uri="{FF2B5EF4-FFF2-40B4-BE49-F238E27FC236}">
                <a16:creationId xmlns:a16="http://schemas.microsoft.com/office/drawing/2014/main" id="{70D1D022-03FA-47E6-8430-252C6D5B4C4E}"/>
              </a:ext>
            </a:extLst>
          </p:cNvPr>
          <p:cNvSpPr>
            <a:spLocks noGrp="1"/>
          </p:cNvSpPr>
          <p:nvPr>
            <p:ph type="body" sz="quarter" idx="52"/>
          </p:nvPr>
        </p:nvSpPr>
        <p:spPr/>
        <p:txBody>
          <a:bodyPr>
            <a:normAutofit/>
          </a:bodyPr>
          <a:lstStyle/>
          <a:p>
            <a:r>
              <a:rPr lang="en-ZA" dirty="0"/>
              <a:t>JUN</a:t>
            </a:r>
          </a:p>
        </p:txBody>
      </p:sp>
      <p:sp>
        <p:nvSpPr>
          <p:cNvPr id="26" name="Text Placeholder 25">
            <a:extLst>
              <a:ext uri="{FF2B5EF4-FFF2-40B4-BE49-F238E27FC236}">
                <a16:creationId xmlns:a16="http://schemas.microsoft.com/office/drawing/2014/main" id="{FA7483FC-7290-41B1-B371-ECA1174519DE}"/>
              </a:ext>
            </a:extLst>
          </p:cNvPr>
          <p:cNvSpPr>
            <a:spLocks noGrp="1"/>
          </p:cNvSpPr>
          <p:nvPr>
            <p:ph type="body" sz="quarter" idx="53"/>
          </p:nvPr>
        </p:nvSpPr>
        <p:spPr/>
        <p:txBody>
          <a:bodyPr>
            <a:normAutofit/>
          </a:bodyPr>
          <a:lstStyle/>
          <a:p>
            <a:r>
              <a:rPr lang="en-ZA" dirty="0"/>
              <a:t>JUL</a:t>
            </a:r>
          </a:p>
        </p:txBody>
      </p:sp>
      <p:sp>
        <p:nvSpPr>
          <p:cNvPr id="28" name="Text Placeholder 27">
            <a:extLst>
              <a:ext uri="{FF2B5EF4-FFF2-40B4-BE49-F238E27FC236}">
                <a16:creationId xmlns:a16="http://schemas.microsoft.com/office/drawing/2014/main" id="{D149E385-DCE9-4DC9-8F0A-F8BAF02D9797}"/>
              </a:ext>
            </a:extLst>
          </p:cNvPr>
          <p:cNvSpPr>
            <a:spLocks noGrp="1"/>
          </p:cNvSpPr>
          <p:nvPr>
            <p:ph type="body" sz="quarter" idx="55"/>
          </p:nvPr>
        </p:nvSpPr>
        <p:spPr/>
        <p:txBody>
          <a:bodyPr>
            <a:normAutofit/>
          </a:bodyPr>
          <a:lstStyle/>
          <a:p>
            <a:r>
              <a:rPr lang="en-ZA" dirty="0"/>
              <a:t>AUG</a:t>
            </a:r>
          </a:p>
        </p:txBody>
      </p:sp>
      <p:sp>
        <p:nvSpPr>
          <p:cNvPr id="29" name="Text Placeholder 28">
            <a:extLst>
              <a:ext uri="{FF2B5EF4-FFF2-40B4-BE49-F238E27FC236}">
                <a16:creationId xmlns:a16="http://schemas.microsoft.com/office/drawing/2014/main" id="{B7A506EE-32D5-4685-97A6-8FDFEF238C43}"/>
              </a:ext>
            </a:extLst>
          </p:cNvPr>
          <p:cNvSpPr>
            <a:spLocks noGrp="1"/>
          </p:cNvSpPr>
          <p:nvPr>
            <p:ph type="body" sz="quarter" idx="56"/>
          </p:nvPr>
        </p:nvSpPr>
        <p:spPr/>
        <p:txBody>
          <a:bodyPr>
            <a:normAutofit/>
          </a:bodyPr>
          <a:lstStyle/>
          <a:p>
            <a:r>
              <a:rPr lang="en-ZA" dirty="0"/>
              <a:t>SEP</a:t>
            </a:r>
          </a:p>
        </p:txBody>
      </p:sp>
      <p:sp>
        <p:nvSpPr>
          <p:cNvPr id="27" name="Text Placeholder 26">
            <a:extLst>
              <a:ext uri="{FF2B5EF4-FFF2-40B4-BE49-F238E27FC236}">
                <a16:creationId xmlns:a16="http://schemas.microsoft.com/office/drawing/2014/main" id="{1787EDAC-5EAB-4A0D-9BD2-D6E9FD0B26A1}"/>
              </a:ext>
            </a:extLst>
          </p:cNvPr>
          <p:cNvSpPr>
            <a:spLocks noGrp="1"/>
          </p:cNvSpPr>
          <p:nvPr>
            <p:ph type="body" sz="quarter" idx="54"/>
          </p:nvPr>
        </p:nvSpPr>
        <p:spPr/>
        <p:txBody>
          <a:bodyPr>
            <a:normAutofit/>
          </a:bodyPr>
          <a:lstStyle/>
          <a:p>
            <a:r>
              <a:rPr lang="en-ZA" dirty="0"/>
              <a:t>OCT</a:t>
            </a:r>
          </a:p>
        </p:txBody>
      </p:sp>
      <p:sp>
        <p:nvSpPr>
          <p:cNvPr id="30" name="Text Placeholder 29">
            <a:extLst>
              <a:ext uri="{FF2B5EF4-FFF2-40B4-BE49-F238E27FC236}">
                <a16:creationId xmlns:a16="http://schemas.microsoft.com/office/drawing/2014/main" id="{E80CB353-63CA-4305-9748-807B6905DBFF}"/>
              </a:ext>
            </a:extLst>
          </p:cNvPr>
          <p:cNvSpPr>
            <a:spLocks noGrp="1"/>
          </p:cNvSpPr>
          <p:nvPr>
            <p:ph type="body" sz="quarter" idx="57"/>
          </p:nvPr>
        </p:nvSpPr>
        <p:spPr/>
        <p:txBody>
          <a:bodyPr>
            <a:normAutofit/>
          </a:bodyPr>
          <a:lstStyle/>
          <a:p>
            <a:r>
              <a:rPr lang="en-ZA" dirty="0"/>
              <a:t>NOV</a:t>
            </a:r>
          </a:p>
        </p:txBody>
      </p:sp>
      <p:sp>
        <p:nvSpPr>
          <p:cNvPr id="31" name="Text Placeholder 30">
            <a:extLst>
              <a:ext uri="{FF2B5EF4-FFF2-40B4-BE49-F238E27FC236}">
                <a16:creationId xmlns:a16="http://schemas.microsoft.com/office/drawing/2014/main" id="{1B52C010-5159-4F61-821F-E73647E7C066}"/>
              </a:ext>
            </a:extLst>
          </p:cNvPr>
          <p:cNvSpPr>
            <a:spLocks noGrp="1"/>
          </p:cNvSpPr>
          <p:nvPr>
            <p:ph type="body" sz="quarter" idx="58"/>
          </p:nvPr>
        </p:nvSpPr>
        <p:spPr/>
        <p:txBody>
          <a:bodyPr>
            <a:normAutofit/>
          </a:bodyPr>
          <a:lstStyle/>
          <a:p>
            <a:r>
              <a:rPr lang="en-ZA" dirty="0"/>
              <a:t>DEC</a:t>
            </a:r>
          </a:p>
        </p:txBody>
      </p:sp>
      <p:sp>
        <p:nvSpPr>
          <p:cNvPr id="61" name="Rectangle 60">
            <a:extLst>
              <a:ext uri="{FF2B5EF4-FFF2-40B4-BE49-F238E27FC236}">
                <a16:creationId xmlns:a16="http://schemas.microsoft.com/office/drawing/2014/main" id="{EF281927-601B-442B-A384-FB83A579AFFE}"/>
              </a:ext>
              <a:ext uri="{C183D7F6-B498-43B3-948B-1728B52AA6E4}">
                <adec:decorative xmlns:adec="http://schemas.microsoft.com/office/drawing/2017/decorative" val="1"/>
              </a:ext>
            </a:extLst>
          </p:cNvPr>
          <p:cNvSpPr/>
          <p:nvPr/>
        </p:nvSpPr>
        <p:spPr>
          <a:xfrm>
            <a:off x="5346539" y="3995928"/>
            <a:ext cx="155448" cy="155448"/>
          </a:xfrm>
          <a:prstGeom prst="rect">
            <a:avLst/>
          </a:prstGeom>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Rectangle 132">
            <a:extLst>
              <a:ext uri="{FF2B5EF4-FFF2-40B4-BE49-F238E27FC236}">
                <a16:creationId xmlns:a16="http://schemas.microsoft.com/office/drawing/2014/main" id="{4BEC6897-B080-4DDB-B92D-24D28F0A4812}"/>
              </a:ext>
              <a:ext uri="{C183D7F6-B498-43B3-948B-1728B52AA6E4}">
                <adec:decorative xmlns:adec="http://schemas.microsoft.com/office/drawing/2017/decorative" val="1"/>
              </a:ext>
            </a:extLst>
          </p:cNvPr>
          <p:cNvSpPr/>
          <p:nvPr/>
        </p:nvSpPr>
        <p:spPr>
          <a:xfrm>
            <a:off x="6724773" y="4007008"/>
            <a:ext cx="155448" cy="155448"/>
          </a:xfrm>
          <a:prstGeom prst="rect">
            <a:avLst/>
          </a:prstGeom>
          <a:solidFill>
            <a:schemeClr val="accent2"/>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CBC5BC0E-B11E-429C-9DF1-41E192D6B77F}"/>
              </a:ext>
              <a:ext uri="{C183D7F6-B498-43B3-948B-1728B52AA6E4}">
                <adec:decorative xmlns:adec="http://schemas.microsoft.com/office/drawing/2017/decorative" val="1"/>
              </a:ext>
            </a:extLst>
          </p:cNvPr>
          <p:cNvSpPr/>
          <p:nvPr/>
        </p:nvSpPr>
        <p:spPr>
          <a:xfrm>
            <a:off x="9820710" y="3995928"/>
            <a:ext cx="155448" cy="155448"/>
          </a:xfrm>
          <a:prstGeom prst="rect">
            <a:avLst/>
          </a:prstGeom>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ectangle 57">
            <a:extLst>
              <a:ext uri="{FF2B5EF4-FFF2-40B4-BE49-F238E27FC236}">
                <a16:creationId xmlns:a16="http://schemas.microsoft.com/office/drawing/2014/main" id="{4747E967-F5B8-4D28-AC3F-E0E549FED871}"/>
              </a:ext>
              <a:ext uri="{C183D7F6-B498-43B3-948B-1728B52AA6E4}">
                <adec:decorative xmlns:adec="http://schemas.microsoft.com/office/drawing/2017/decorative" val="1"/>
              </a:ext>
            </a:extLst>
          </p:cNvPr>
          <p:cNvSpPr/>
          <p:nvPr/>
        </p:nvSpPr>
        <p:spPr>
          <a:xfrm>
            <a:off x="7850042" y="3990362"/>
            <a:ext cx="155448" cy="155448"/>
          </a:xfrm>
          <a:prstGeom prst="rect">
            <a:avLst/>
          </a:prstGeom>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 Placeholder 31">
            <a:extLst>
              <a:ext uri="{FF2B5EF4-FFF2-40B4-BE49-F238E27FC236}">
                <a16:creationId xmlns:a16="http://schemas.microsoft.com/office/drawing/2014/main" id="{C091014C-382D-40BC-8967-BC466535FE41}"/>
              </a:ext>
            </a:extLst>
          </p:cNvPr>
          <p:cNvSpPr txBox="1">
            <a:spLocks/>
          </p:cNvSpPr>
          <p:nvPr/>
        </p:nvSpPr>
        <p:spPr>
          <a:xfrm>
            <a:off x="2162250" y="4802933"/>
            <a:ext cx="1793875" cy="696885"/>
          </a:xfrm>
          <a:prstGeom prst="rect">
            <a:avLst/>
          </a:prstGeom>
          <a:solidFill>
            <a:schemeClr val="accent3"/>
          </a:solidFill>
          <a:ln w="22225">
            <a:solidFill>
              <a:schemeClr val="tx1"/>
            </a:solidFill>
          </a:ln>
        </p:spPr>
        <p:txBody>
          <a:bodyPr vert="horz" lIns="91440" tIns="36000" rIns="91440" bIns="45720" rtlCol="0" anchor="t" anchorCtr="0">
            <a:normAutofit fontScale="92500" lnSpcReduction="10000"/>
          </a:bodyPr>
          <a:lstStyle>
            <a:lvl1pPr marL="0" indent="0" algn="ctr" defTabSz="914400" rtl="0" eaLnBrk="1" latinLnBrk="0" hangingPunct="1">
              <a:lnSpc>
                <a:spcPct val="150000"/>
              </a:lnSpc>
              <a:spcBef>
                <a:spcPts val="1000"/>
              </a:spcBef>
              <a:buFont typeface="Arial" panose="020B0604020202020204" pitchFamily="34" charset="0"/>
              <a:buNone/>
              <a:defRPr sz="1400" kern="1200">
                <a:solidFill>
                  <a:schemeClr val="tx1">
                    <a:lumMod val="75000"/>
                    <a:lumOff val="25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200000"/>
              </a:lnSpc>
            </a:pPr>
            <a:r>
              <a:rPr lang="en-ZA" sz="1200" dirty="0"/>
              <a:t>Analysis of Interview Data</a:t>
            </a:r>
          </a:p>
        </p:txBody>
      </p:sp>
      <p:sp>
        <p:nvSpPr>
          <p:cNvPr id="129" name="Text Placeholder 31">
            <a:extLst>
              <a:ext uri="{FF2B5EF4-FFF2-40B4-BE49-F238E27FC236}">
                <a16:creationId xmlns:a16="http://schemas.microsoft.com/office/drawing/2014/main" id="{E7A92AA8-93B1-4158-A435-475632A0529E}"/>
              </a:ext>
            </a:extLst>
          </p:cNvPr>
          <p:cNvSpPr txBox="1">
            <a:spLocks/>
          </p:cNvSpPr>
          <p:nvPr/>
        </p:nvSpPr>
        <p:spPr>
          <a:xfrm>
            <a:off x="5905560" y="4802933"/>
            <a:ext cx="1793875" cy="696885"/>
          </a:xfrm>
          <a:prstGeom prst="rect">
            <a:avLst/>
          </a:prstGeom>
          <a:solidFill>
            <a:schemeClr val="accent3"/>
          </a:solidFill>
          <a:ln w="22225">
            <a:solidFill>
              <a:schemeClr val="tx1"/>
            </a:solidFill>
          </a:ln>
        </p:spPr>
        <p:txBody>
          <a:bodyPr vert="horz" lIns="91440" tIns="36000" rIns="91440" bIns="45720" rtlCol="0" anchor="t" anchorCtr="0">
            <a:normAutofit fontScale="92500" lnSpcReduction="10000"/>
          </a:bodyPr>
          <a:lstStyle>
            <a:lvl1pPr marL="0" indent="0" algn="ctr" defTabSz="914400" rtl="0" eaLnBrk="1" latinLnBrk="0" hangingPunct="1">
              <a:lnSpc>
                <a:spcPct val="150000"/>
              </a:lnSpc>
              <a:spcBef>
                <a:spcPts val="1000"/>
              </a:spcBef>
              <a:buFont typeface="Arial" panose="020B0604020202020204" pitchFamily="34" charset="0"/>
              <a:buNone/>
              <a:defRPr sz="1400" kern="1200">
                <a:solidFill>
                  <a:schemeClr val="tx1">
                    <a:lumMod val="75000"/>
                    <a:lumOff val="25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200000"/>
              </a:lnSpc>
            </a:pPr>
            <a:r>
              <a:rPr lang="en-ZA" sz="1200" dirty="0">
                <a:solidFill>
                  <a:schemeClr val="tx1"/>
                </a:solidFill>
                <a:cs typeface="Calibri Light"/>
              </a:rPr>
              <a:t>Develop Recommendations</a:t>
            </a:r>
            <a:endParaRPr lang="en-ZA" sz="1200" dirty="0">
              <a:solidFill>
                <a:schemeClr val="tx1"/>
              </a:solidFill>
            </a:endParaRPr>
          </a:p>
        </p:txBody>
      </p:sp>
      <p:sp>
        <p:nvSpPr>
          <p:cNvPr id="55" name="Text Placeholder 31">
            <a:extLst>
              <a:ext uri="{FF2B5EF4-FFF2-40B4-BE49-F238E27FC236}">
                <a16:creationId xmlns:a16="http://schemas.microsoft.com/office/drawing/2014/main" id="{0FEF2CB2-CF18-495D-ABAF-F9DCE388D255}"/>
              </a:ext>
            </a:extLst>
          </p:cNvPr>
          <p:cNvSpPr txBox="1">
            <a:spLocks/>
          </p:cNvSpPr>
          <p:nvPr/>
        </p:nvSpPr>
        <p:spPr>
          <a:xfrm>
            <a:off x="9509314" y="4802933"/>
            <a:ext cx="1793875" cy="696885"/>
          </a:xfrm>
          <a:prstGeom prst="rect">
            <a:avLst/>
          </a:prstGeom>
          <a:solidFill>
            <a:schemeClr val="accent3"/>
          </a:solidFill>
          <a:ln w="22225">
            <a:solidFill>
              <a:schemeClr val="tx1"/>
            </a:solidFill>
          </a:ln>
        </p:spPr>
        <p:txBody>
          <a:bodyPr vert="horz" lIns="91440" tIns="36000" rIns="91440" bIns="45720" rtlCol="0" anchor="t" anchorCtr="0">
            <a:normAutofit fontScale="92500"/>
          </a:bodyPr>
          <a:lstStyle>
            <a:lvl1pPr marL="0" indent="0" algn="ctr" defTabSz="914400" rtl="0" eaLnBrk="1" latinLnBrk="0" hangingPunct="1">
              <a:lnSpc>
                <a:spcPct val="150000"/>
              </a:lnSpc>
              <a:spcBef>
                <a:spcPts val="1000"/>
              </a:spcBef>
              <a:buFont typeface="Arial" panose="020B0604020202020204" pitchFamily="34" charset="0"/>
              <a:buNone/>
              <a:defRPr sz="1400" kern="1200">
                <a:solidFill>
                  <a:schemeClr val="tx1">
                    <a:lumMod val="75000"/>
                    <a:lumOff val="25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200000"/>
              </a:lnSpc>
            </a:pPr>
            <a:r>
              <a:rPr lang="en-ZA" sz="1200" dirty="0">
                <a:cs typeface="Calibri Light"/>
              </a:rPr>
              <a:t>MPA Report and Launch</a:t>
            </a:r>
            <a:endParaRPr lang="en-ZA" sz="1200" dirty="0"/>
          </a:p>
        </p:txBody>
      </p:sp>
      <p:sp>
        <p:nvSpPr>
          <p:cNvPr id="178" name="Date Placeholder 177">
            <a:extLst>
              <a:ext uri="{FF2B5EF4-FFF2-40B4-BE49-F238E27FC236}">
                <a16:creationId xmlns:a16="http://schemas.microsoft.com/office/drawing/2014/main" id="{45974408-3596-4B64-BCF3-2708B998BA35}"/>
              </a:ext>
            </a:extLst>
          </p:cNvPr>
          <p:cNvSpPr>
            <a:spLocks noGrp="1"/>
          </p:cNvSpPr>
          <p:nvPr>
            <p:ph type="dt" sz="half" idx="61"/>
          </p:nvPr>
        </p:nvSpPr>
        <p:spPr/>
        <p:txBody>
          <a:bodyPr/>
          <a:lstStyle/>
          <a:p>
            <a:r>
              <a:rPr lang="en-US" dirty="0"/>
              <a:t>10/19/2023</a:t>
            </a:r>
          </a:p>
        </p:txBody>
      </p:sp>
      <p:sp>
        <p:nvSpPr>
          <p:cNvPr id="146" name="Slide Number Placeholder 145">
            <a:extLst>
              <a:ext uri="{FF2B5EF4-FFF2-40B4-BE49-F238E27FC236}">
                <a16:creationId xmlns:a16="http://schemas.microsoft.com/office/drawing/2014/main" id="{7C700CA4-1591-45AA-9D8A-3A6E0D2FD728}"/>
              </a:ext>
            </a:extLst>
          </p:cNvPr>
          <p:cNvSpPr>
            <a:spLocks noGrp="1"/>
          </p:cNvSpPr>
          <p:nvPr>
            <p:ph type="sldNum" sz="quarter" idx="11"/>
          </p:nvPr>
        </p:nvSpPr>
        <p:spPr/>
        <p:txBody>
          <a:bodyPr/>
          <a:lstStyle/>
          <a:p>
            <a:fld id="{19B51A1E-902D-48AF-9020-955120F399B6}" type="slidenum">
              <a:rPr lang="en-ZA" smtClean="0"/>
              <a:pPr/>
              <a:t>8</a:t>
            </a:fld>
            <a:endParaRPr lang="en-ZA" dirty="0"/>
          </a:p>
        </p:txBody>
      </p:sp>
      <p:sp>
        <p:nvSpPr>
          <p:cNvPr id="34" name="Rectangle 33">
            <a:extLst>
              <a:ext uri="{FF2B5EF4-FFF2-40B4-BE49-F238E27FC236}">
                <a16:creationId xmlns:a16="http://schemas.microsoft.com/office/drawing/2014/main" id="{2900AC49-B980-67DE-3F72-19756270EDDE}"/>
              </a:ext>
              <a:ext uri="{C183D7F6-B498-43B3-948B-1728B52AA6E4}">
                <adec:decorative xmlns:adec="http://schemas.microsoft.com/office/drawing/2017/decorative" val="1"/>
              </a:ext>
            </a:extLst>
          </p:cNvPr>
          <p:cNvSpPr/>
          <p:nvPr/>
        </p:nvSpPr>
        <p:spPr>
          <a:xfrm>
            <a:off x="9507079" y="3990160"/>
            <a:ext cx="155448" cy="155448"/>
          </a:xfrm>
          <a:prstGeom prst="rect">
            <a:avLst/>
          </a:prstGeom>
          <a:solidFill>
            <a:schemeClr val="accent2"/>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4BA8D07-8FCA-4BB3-74CD-64F723A722E6}"/>
              </a:ext>
              <a:ext uri="{C183D7F6-B498-43B3-948B-1728B52AA6E4}">
                <adec:decorative xmlns:adec="http://schemas.microsoft.com/office/drawing/2017/decorative" val="1"/>
              </a:ext>
            </a:extLst>
          </p:cNvPr>
          <p:cNvSpPr/>
          <p:nvPr/>
        </p:nvSpPr>
        <p:spPr>
          <a:xfrm>
            <a:off x="2981463" y="4002241"/>
            <a:ext cx="155448" cy="155448"/>
          </a:xfrm>
          <a:prstGeom prst="rect">
            <a:avLst/>
          </a:prstGeom>
          <a:solidFill>
            <a:schemeClr val="accent2"/>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80180089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1087730" y="365143"/>
            <a:ext cx="10318690" cy="1325880"/>
          </a:xfrm>
        </p:spPr>
        <p:txBody>
          <a:bodyPr/>
          <a:lstStyle/>
          <a:p>
            <a:r>
              <a:rPr lang="en-US" dirty="0"/>
              <a:t>SURVEY &amp; INTERVIEW PROCESS</a:t>
            </a:r>
          </a:p>
        </p:txBody>
      </p:sp>
      <p:sp>
        <p:nvSpPr>
          <p:cNvPr id="6" name="Text Placeholder 5">
            <a:extLst>
              <a:ext uri="{FF2B5EF4-FFF2-40B4-BE49-F238E27FC236}">
                <a16:creationId xmlns:a16="http://schemas.microsoft.com/office/drawing/2014/main" id="{FB02A17B-8C7F-4600-9FBE-49BE31E3E1FA}"/>
              </a:ext>
            </a:extLst>
          </p:cNvPr>
          <p:cNvSpPr>
            <a:spLocks noGrp="1"/>
          </p:cNvSpPr>
          <p:nvPr>
            <p:ph type="body" sz="quarter" idx="15"/>
          </p:nvPr>
        </p:nvSpPr>
        <p:spPr>
          <a:xfrm>
            <a:off x="6724153" y="1500190"/>
            <a:ext cx="4114800" cy="428755"/>
          </a:xfrm>
        </p:spPr>
        <p:txBody>
          <a:bodyPr/>
          <a:lstStyle/>
          <a:p>
            <a:r>
              <a:rPr lang="en-US" dirty="0"/>
              <a:t>RECRUITMENT</a:t>
            </a:r>
          </a:p>
        </p:txBody>
      </p:sp>
      <p:sp>
        <p:nvSpPr>
          <p:cNvPr id="5" name="Text Placeholder 4">
            <a:extLst>
              <a:ext uri="{FF2B5EF4-FFF2-40B4-BE49-F238E27FC236}">
                <a16:creationId xmlns:a16="http://schemas.microsoft.com/office/drawing/2014/main" id="{F70419B2-F393-4213-A2F2-54D877B3EE40}"/>
              </a:ext>
            </a:extLst>
          </p:cNvPr>
          <p:cNvSpPr>
            <a:spLocks noGrp="1"/>
          </p:cNvSpPr>
          <p:nvPr>
            <p:ph type="body" sz="quarter" idx="13"/>
          </p:nvPr>
        </p:nvSpPr>
        <p:spPr>
          <a:xfrm>
            <a:off x="6724153" y="1894493"/>
            <a:ext cx="4113865" cy="822960"/>
          </a:xfrm>
        </p:spPr>
        <p:txBody>
          <a:bodyPr>
            <a:noAutofit/>
          </a:bodyPr>
          <a:lstStyle/>
          <a:p>
            <a:r>
              <a:rPr lang="en-ZA" dirty="0"/>
              <a:t>Senior </a:t>
            </a:r>
            <a:r>
              <a:rPr lang="en-ZA" dirty="0" err="1"/>
              <a:t>Centers</a:t>
            </a:r>
            <a:r>
              <a:rPr lang="en-ZA" dirty="0"/>
              <a:t>, Health Fairs, Area Agency on Aging Advisory Members, and some members of the Kings/Tulare MPA Advisory Committee </a:t>
            </a:r>
          </a:p>
        </p:txBody>
      </p:sp>
      <p:sp>
        <p:nvSpPr>
          <p:cNvPr id="8" name="Text Placeholder 7">
            <a:extLst>
              <a:ext uri="{FF2B5EF4-FFF2-40B4-BE49-F238E27FC236}">
                <a16:creationId xmlns:a16="http://schemas.microsoft.com/office/drawing/2014/main" id="{107A6D8A-72F9-4BD4-A4AE-69013301D93C}"/>
              </a:ext>
            </a:extLst>
          </p:cNvPr>
          <p:cNvSpPr>
            <a:spLocks noGrp="1"/>
          </p:cNvSpPr>
          <p:nvPr>
            <p:ph type="body" sz="quarter" idx="17"/>
          </p:nvPr>
        </p:nvSpPr>
        <p:spPr>
          <a:xfrm>
            <a:off x="511604" y="3433368"/>
            <a:ext cx="4114800" cy="428755"/>
          </a:xfrm>
        </p:spPr>
        <p:txBody>
          <a:bodyPr/>
          <a:lstStyle/>
          <a:p>
            <a:r>
              <a:rPr lang="en-ZA" dirty="0"/>
              <a:t>SURVEY DESIGN</a:t>
            </a:r>
            <a:endParaRPr lang="en-US" dirty="0"/>
          </a:p>
        </p:txBody>
      </p:sp>
      <p:sp>
        <p:nvSpPr>
          <p:cNvPr id="7" name="Text Placeholder 6">
            <a:extLst>
              <a:ext uri="{FF2B5EF4-FFF2-40B4-BE49-F238E27FC236}">
                <a16:creationId xmlns:a16="http://schemas.microsoft.com/office/drawing/2014/main" id="{A83EA85C-EBA3-4B50-86CE-7FD4A374EC95}"/>
              </a:ext>
            </a:extLst>
          </p:cNvPr>
          <p:cNvSpPr>
            <a:spLocks noGrp="1"/>
          </p:cNvSpPr>
          <p:nvPr>
            <p:ph type="body" sz="quarter" idx="16"/>
          </p:nvPr>
        </p:nvSpPr>
        <p:spPr>
          <a:xfrm>
            <a:off x="511604" y="3905122"/>
            <a:ext cx="4114800" cy="822960"/>
          </a:xfrm>
        </p:spPr>
        <p:txBody>
          <a:bodyPr/>
          <a:lstStyle/>
          <a:p>
            <a:r>
              <a:rPr lang="en-ZA" dirty="0"/>
              <a:t>Questions came from the call lists and AARPs Age Friendly Community Survey</a:t>
            </a:r>
            <a:endParaRPr lang="en-US" dirty="0"/>
          </a:p>
        </p:txBody>
      </p:sp>
      <p:sp>
        <p:nvSpPr>
          <p:cNvPr id="10" name="Text Placeholder 9">
            <a:extLst>
              <a:ext uri="{FF2B5EF4-FFF2-40B4-BE49-F238E27FC236}">
                <a16:creationId xmlns:a16="http://schemas.microsoft.com/office/drawing/2014/main" id="{B3247631-4CDA-4DAE-BFB7-19E0E06A3FEC}"/>
              </a:ext>
            </a:extLst>
          </p:cNvPr>
          <p:cNvSpPr>
            <a:spLocks noGrp="1"/>
          </p:cNvSpPr>
          <p:nvPr>
            <p:ph type="body" sz="quarter" idx="19"/>
          </p:nvPr>
        </p:nvSpPr>
        <p:spPr>
          <a:xfrm>
            <a:off x="521380" y="1463792"/>
            <a:ext cx="4114800" cy="428755"/>
          </a:xfrm>
        </p:spPr>
        <p:txBody>
          <a:bodyPr/>
          <a:lstStyle/>
          <a:p>
            <a:r>
              <a:rPr lang="en-US" dirty="0"/>
              <a:t>INITIAL ANALYSIS</a:t>
            </a:r>
          </a:p>
        </p:txBody>
      </p:sp>
      <p:sp>
        <p:nvSpPr>
          <p:cNvPr id="9" name="Text Placeholder 8">
            <a:extLst>
              <a:ext uri="{FF2B5EF4-FFF2-40B4-BE49-F238E27FC236}">
                <a16:creationId xmlns:a16="http://schemas.microsoft.com/office/drawing/2014/main" id="{8C01D04F-A541-4735-B655-9BDF5313C65C}"/>
              </a:ext>
            </a:extLst>
          </p:cNvPr>
          <p:cNvSpPr>
            <a:spLocks noGrp="1"/>
          </p:cNvSpPr>
          <p:nvPr>
            <p:ph type="body" sz="quarter" idx="18"/>
          </p:nvPr>
        </p:nvSpPr>
        <p:spPr>
          <a:xfrm>
            <a:off x="521380" y="1920242"/>
            <a:ext cx="4114800" cy="1418443"/>
          </a:xfrm>
        </p:spPr>
        <p:txBody>
          <a:bodyPr>
            <a:normAutofit/>
          </a:bodyPr>
          <a:lstStyle/>
          <a:p>
            <a:r>
              <a:rPr lang="en-ZA" dirty="0"/>
              <a:t>Reviewed lists of calls to 211, CSET, Kings County Commission on Aging.</a:t>
            </a:r>
          </a:p>
          <a:p>
            <a:r>
              <a:rPr lang="en-ZA" dirty="0"/>
              <a:t>Demographic data from IHSS, US Census, Alzheimer’s Association, Kings and Tulare County Area on Aging. </a:t>
            </a:r>
            <a:endParaRPr lang="en-US" dirty="0"/>
          </a:p>
        </p:txBody>
      </p:sp>
      <p:sp>
        <p:nvSpPr>
          <p:cNvPr id="12" name="Text Placeholder 11">
            <a:extLst>
              <a:ext uri="{FF2B5EF4-FFF2-40B4-BE49-F238E27FC236}">
                <a16:creationId xmlns:a16="http://schemas.microsoft.com/office/drawing/2014/main" id="{7F67EAD8-DD92-4AEB-8BE7-53E5FA194B44}"/>
              </a:ext>
            </a:extLst>
          </p:cNvPr>
          <p:cNvSpPr>
            <a:spLocks noGrp="1"/>
          </p:cNvSpPr>
          <p:nvPr>
            <p:ph type="body" sz="quarter" idx="21"/>
          </p:nvPr>
        </p:nvSpPr>
        <p:spPr>
          <a:xfrm>
            <a:off x="6724153" y="3396669"/>
            <a:ext cx="4114800" cy="428755"/>
          </a:xfrm>
        </p:spPr>
        <p:txBody>
          <a:bodyPr/>
          <a:lstStyle/>
          <a:p>
            <a:r>
              <a:rPr lang="en-ZA" dirty="0"/>
              <a:t>INTERVIEWS</a:t>
            </a:r>
            <a:endParaRPr lang="en-US" dirty="0"/>
          </a:p>
        </p:txBody>
      </p:sp>
      <p:sp>
        <p:nvSpPr>
          <p:cNvPr id="11" name="Text Placeholder 10">
            <a:extLst>
              <a:ext uri="{FF2B5EF4-FFF2-40B4-BE49-F238E27FC236}">
                <a16:creationId xmlns:a16="http://schemas.microsoft.com/office/drawing/2014/main" id="{44E7FBD4-2705-45F7-AB4F-8925DE1DB8D3}"/>
              </a:ext>
            </a:extLst>
          </p:cNvPr>
          <p:cNvSpPr>
            <a:spLocks noGrp="1"/>
          </p:cNvSpPr>
          <p:nvPr>
            <p:ph type="body" sz="quarter" idx="20"/>
          </p:nvPr>
        </p:nvSpPr>
        <p:spPr>
          <a:xfrm>
            <a:off x="6723218" y="3862123"/>
            <a:ext cx="4114800" cy="1025831"/>
          </a:xfrm>
        </p:spPr>
        <p:txBody>
          <a:bodyPr/>
          <a:lstStyle/>
          <a:p>
            <a:r>
              <a:rPr lang="en-ZA" dirty="0"/>
              <a:t>Most were one-on-one interviews in person.</a:t>
            </a:r>
          </a:p>
          <a:p>
            <a:r>
              <a:rPr lang="en-ZA" dirty="0"/>
              <a:t>Two focus groups.</a:t>
            </a:r>
          </a:p>
          <a:p>
            <a:r>
              <a:rPr lang="en-ZA" dirty="0"/>
              <a:t>54 interviews.</a:t>
            </a:r>
            <a:endParaRPr lang="en-US" dirty="0"/>
          </a:p>
        </p:txBody>
      </p:sp>
      <p:sp>
        <p:nvSpPr>
          <p:cNvPr id="3" name="Date Placeholder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a:lstStyle/>
          <a:p>
            <a:r>
              <a:rPr lang="en-US" dirty="0"/>
              <a:t>10/19/2023</a:t>
            </a:r>
          </a:p>
        </p:txBody>
      </p:sp>
      <p:sp>
        <p:nvSpPr>
          <p:cNvPr id="13" name="Slide Number Placehold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9</a:t>
            </a:fld>
            <a:endParaRPr lang="en-US" dirty="0"/>
          </a:p>
        </p:txBody>
      </p:sp>
    </p:spTree>
    <p:extLst>
      <p:ext uri="{BB962C8B-B14F-4D97-AF65-F5344CB8AC3E}">
        <p14:creationId xmlns:p14="http://schemas.microsoft.com/office/powerpoint/2010/main" val="2281914008"/>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ColorBlockVTI">
  <a:themeElements>
    <a:clrScheme name="ColorBlock Color Scheme">
      <a:dk1>
        <a:sysClr val="windowText" lastClr="000000"/>
      </a:dk1>
      <a:lt1>
        <a:sysClr val="window" lastClr="FFFFFF"/>
      </a:lt1>
      <a:dk2>
        <a:srgbClr val="002044"/>
      </a:dk2>
      <a:lt2>
        <a:srgbClr val="F5F0F3"/>
      </a:lt2>
      <a:accent1>
        <a:srgbClr val="4A41C5"/>
      </a:accent1>
      <a:accent2>
        <a:srgbClr val="37997B"/>
      </a:accent2>
      <a:accent3>
        <a:srgbClr val="17B4DF"/>
      </a:accent3>
      <a:accent4>
        <a:srgbClr val="E69500"/>
      </a:accent4>
      <a:accent5>
        <a:srgbClr val="276D77"/>
      </a:accent5>
      <a:accent6>
        <a:srgbClr val="386ECE"/>
      </a:accent6>
      <a:hlink>
        <a:srgbClr val="AF1DAF"/>
      </a:hlink>
      <a:folHlink>
        <a:srgbClr val="FE5C68"/>
      </a:folHlink>
    </a:clrScheme>
    <a:fontScheme name="Custom 1">
      <a:majorFont>
        <a:latin typeface="Avenir Next LT Pro"/>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lorBlockVTI" id="{733CB85B-8F47-42FB-9326-9FF507018D27}" vid="{069BD9C2-DF61-4F2B-A577-A59C7FC2FF6B}"/>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7069D1F-6C1F-4FA3-8CCB-EA801E558BEC}">
  <ds:schemaRefs>
    <ds:schemaRef ds:uri="http://purl.org/dc/dcmitype/"/>
    <ds:schemaRef ds:uri="16c05727-aa75-4e4a-9b5f-8a80a1165891"/>
    <ds:schemaRef ds:uri="http://schemas.microsoft.com/office/2006/documentManagement/types"/>
    <ds:schemaRef ds:uri="http://schemas.microsoft.com/office/2006/metadata/properties"/>
    <ds:schemaRef ds:uri="http://purl.org/dc/terms/"/>
    <ds:schemaRef ds:uri="http://schemas.openxmlformats.org/package/2006/metadata/core-properties"/>
    <ds:schemaRef ds:uri="230e9df3-be65-4c73-a93b-d1236ebd677e"/>
    <ds:schemaRef ds:uri="http://purl.org/dc/elements/1.1/"/>
    <ds:schemaRef ds:uri="http://schemas.microsoft.com/sharepoint/v3"/>
    <ds:schemaRef ds:uri="http://schemas.microsoft.com/office/infopath/2007/PartnerControls"/>
    <ds:schemaRef ds:uri="71af3243-3dd4-4a8d-8c0d-dd76da1f02a5"/>
    <ds:schemaRef ds:uri="http://www.w3.org/XML/1998/namespace"/>
  </ds:schemaRefs>
</ds:datastoreItem>
</file>

<file path=customXml/itemProps2.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8042A908-4308-42B2-AD36-76827C57E704}">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{297F0E8F-6BC0-4B44-9203-9AD5E5830D8F}tf16411248_win32</Template>
  <TotalTime>15254</TotalTime>
  <Words>5049</Words>
  <Application>Microsoft Office PowerPoint</Application>
  <PresentationFormat>Widescreen</PresentationFormat>
  <Paragraphs>568</Paragraphs>
  <Slides>48</Slides>
  <Notes>47</Notes>
  <HiddenSlides>0</HiddenSlides>
  <MMClips>1</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48</vt:i4>
      </vt:variant>
    </vt:vector>
  </HeadingPairs>
  <TitlesOfParts>
    <vt:vector size="59" baseType="lpstr">
      <vt:lpstr>Arial</vt:lpstr>
      <vt:lpstr>Avenir Next LT Pro</vt:lpstr>
      <vt:lpstr>Avenir Next LT Pro Light</vt:lpstr>
      <vt:lpstr>Calibri</vt:lpstr>
      <vt:lpstr>Calibri Light</vt:lpstr>
      <vt:lpstr>Posterama</vt:lpstr>
      <vt:lpstr>Symbol</vt:lpstr>
      <vt:lpstr>Times New Roman</vt:lpstr>
      <vt:lpstr>Wingdings</vt:lpstr>
      <vt:lpstr>Office Theme</vt:lpstr>
      <vt:lpstr>ColorBlockVTI</vt:lpstr>
      <vt:lpstr>Master Plan for Aging kings and Tulare Counties</vt:lpstr>
      <vt:lpstr>PowerPoint Presentation</vt:lpstr>
      <vt:lpstr>ABOUT US</vt:lpstr>
      <vt:lpstr>The Kings/Tulare Master Plan for Aging Advisory Committee Members  </vt:lpstr>
      <vt:lpstr>THANK YOU TO</vt:lpstr>
      <vt:lpstr>AGENDA</vt:lpstr>
      <vt:lpstr>OVERVIEW of PROGRESS TOWARDS SOLUTIONs</vt:lpstr>
      <vt:lpstr>16 - MONTH ACTION PLAN</vt:lpstr>
      <vt:lpstr>SURVEY &amp; INTERVIEW PROCESS</vt:lpstr>
      <vt:lpstr>Concerns</vt:lpstr>
      <vt:lpstr>Who did we interview?</vt:lpstr>
      <vt:lpstr>Who did we interview?</vt:lpstr>
      <vt:lpstr>Who did we interview?</vt:lpstr>
      <vt:lpstr>Positive findings</vt:lpstr>
      <vt:lpstr>Caregiving</vt:lpstr>
      <vt:lpstr>Caregiving overview</vt:lpstr>
      <vt:lpstr>Caregiver needs</vt:lpstr>
      <vt:lpstr>RECOMMENDATIONS</vt:lpstr>
      <vt:lpstr>Emphasis on caregiving needs due to Memory loss</vt:lpstr>
      <vt:lpstr>Recommendations to support Persons experiencing Memory Loss</vt:lpstr>
      <vt:lpstr>Caregiving summary</vt:lpstr>
      <vt:lpstr>Housing Insecurity</vt:lpstr>
      <vt:lpstr>Housing overview</vt:lpstr>
      <vt:lpstr>Housing Concerns</vt:lpstr>
      <vt:lpstr>Planning Limitations</vt:lpstr>
      <vt:lpstr>Housing recommendations</vt:lpstr>
      <vt:lpstr>HOUSING RECOMMENDATIONS</vt:lpstr>
      <vt:lpstr>Housing summary</vt:lpstr>
      <vt:lpstr>Nutrition and Food Insecurity</vt:lpstr>
      <vt:lpstr>Food insecurity overview</vt:lpstr>
      <vt:lpstr>Food insecurity overview</vt:lpstr>
      <vt:lpstr>Community resources</vt:lpstr>
      <vt:lpstr>Nutrition and food Insecurity recommendations</vt:lpstr>
      <vt:lpstr>Nutrition and food insecurity summary</vt:lpstr>
      <vt:lpstr>PowerPoint Presentation</vt:lpstr>
      <vt:lpstr>Transportation overview</vt:lpstr>
      <vt:lpstr>Transportation recommendations</vt:lpstr>
      <vt:lpstr>Transportation Considerations</vt:lpstr>
      <vt:lpstr>Transportation summary</vt:lpstr>
      <vt:lpstr>PowerPoint Presentation</vt:lpstr>
      <vt:lpstr>OUTReach overview</vt:lpstr>
      <vt:lpstr>Outreach goal</vt:lpstr>
      <vt:lpstr>Outreach goal</vt:lpstr>
      <vt:lpstr>OUTREACH</vt:lpstr>
      <vt:lpstr>Closing remarks</vt:lpstr>
      <vt:lpstr>GROWTH STRATEGY</vt:lpstr>
      <vt:lpstr>SUMMARY</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Master Plan for Aging kings and Tulare Counties</dc:title>
  <dc:creator>Helen Miltiades</dc:creator>
  <cp:lastModifiedBy>Helen Miltiades</cp:lastModifiedBy>
  <cp:revision>69</cp:revision>
  <cp:lastPrinted>2023-10-14T18:30:43Z</cp:lastPrinted>
  <dcterms:created xsi:type="dcterms:W3CDTF">2023-09-13T15:14:50Z</dcterms:created>
  <dcterms:modified xsi:type="dcterms:W3CDTF">2023-10-17T17:04:11Z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